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74" r:id="rId6"/>
    <p:sldId id="261" r:id="rId7"/>
    <p:sldId id="259" r:id="rId8"/>
    <p:sldId id="260" r:id="rId9"/>
    <p:sldId id="275" r:id="rId10"/>
    <p:sldId id="359" r:id="rId11"/>
    <p:sldId id="268" r:id="rId12"/>
    <p:sldId id="358" r:id="rId13"/>
    <p:sldId id="262" r:id="rId14"/>
    <p:sldId id="272" r:id="rId15"/>
    <p:sldId id="263" r:id="rId16"/>
    <p:sldId id="264" r:id="rId17"/>
    <p:sldId id="277" r:id="rId18"/>
    <p:sldId id="276" r:id="rId19"/>
    <p:sldId id="267" r:id="rId20"/>
    <p:sldId id="278" r:id="rId21"/>
    <p:sldId id="354" r:id="rId22"/>
    <p:sldId id="270" r:id="rId23"/>
    <p:sldId id="271" r:id="rId24"/>
    <p:sldId id="273" r:id="rId25"/>
    <p:sldId id="25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49" autoAdjust="0"/>
    <p:restoredTop sz="94660"/>
  </p:normalViewPr>
  <p:slideViewPr>
    <p:cSldViewPr snapToGrid="0">
      <p:cViewPr varScale="1">
        <p:scale>
          <a:sx n="93" d="100"/>
          <a:sy n="93" d="100"/>
        </p:scale>
        <p:origin x="86" y="1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iley" userId="713b2888-1666-4075-a899-0776787ef82f" providerId="ADAL" clId="{B4B3D028-C8FE-4146-8DD2-11A0F0C12F85}"/>
    <pc:docChg chg="custSel modSld">
      <pc:chgData name="Lisa Bailey" userId="713b2888-1666-4075-a899-0776787ef82f" providerId="ADAL" clId="{B4B3D028-C8FE-4146-8DD2-11A0F0C12F85}" dt="2026-06-30T11:23:18.591" v="67" actId="20577"/>
      <pc:docMkLst>
        <pc:docMk/>
      </pc:docMkLst>
      <pc:sldChg chg="modSp mod">
        <pc:chgData name="Lisa Bailey" userId="713b2888-1666-4075-a899-0776787ef82f" providerId="ADAL" clId="{B4B3D028-C8FE-4146-8DD2-11A0F0C12F85}" dt="2026-06-24T02:38:30.628" v="3" actId="20577"/>
        <pc:sldMkLst>
          <pc:docMk/>
          <pc:sldMk cId="109857222" sldId="256"/>
        </pc:sldMkLst>
        <pc:spChg chg="mod">
          <ac:chgData name="Lisa Bailey" userId="713b2888-1666-4075-a899-0776787ef82f" providerId="ADAL" clId="{B4B3D028-C8FE-4146-8DD2-11A0F0C12F85}" dt="2026-06-24T02:38:30.628" v="3" actId="20577"/>
          <ac:spMkLst>
            <pc:docMk/>
            <pc:sldMk cId="109857222" sldId="256"/>
            <ac:spMk id="7" creationId="{E9EE002A-95CF-4DBD-B0D4-FFD5641521AF}"/>
          </ac:spMkLst>
        </pc:spChg>
      </pc:sldChg>
      <pc:sldChg chg="modSp mod">
        <pc:chgData name="Lisa Bailey" userId="713b2888-1666-4075-a899-0776787ef82f" providerId="ADAL" clId="{B4B3D028-C8FE-4146-8DD2-11A0F0C12F85}" dt="2026-06-30T11:23:18.591" v="67" actId="20577"/>
        <pc:sldMkLst>
          <pc:docMk/>
          <pc:sldMk cId="328509941" sldId="267"/>
        </pc:sldMkLst>
        <pc:spChg chg="mod">
          <ac:chgData name="Lisa Bailey" userId="713b2888-1666-4075-a899-0776787ef82f" providerId="ADAL" clId="{B4B3D028-C8FE-4146-8DD2-11A0F0C12F85}" dt="2026-06-30T11:23:18.591" v="67" actId="20577"/>
          <ac:spMkLst>
            <pc:docMk/>
            <pc:sldMk cId="328509941" sldId="267"/>
            <ac:spMk id="3" creationId="{5DE2C9EA-491B-F56D-6372-594BDDBE37F8}"/>
          </ac:spMkLst>
        </pc:spChg>
      </pc:sldChg>
      <pc:sldChg chg="addSp delSp modSp mod">
        <pc:chgData name="Lisa Bailey" userId="713b2888-1666-4075-a899-0776787ef82f" providerId="ADAL" clId="{B4B3D028-C8FE-4146-8DD2-11A0F0C12F85}" dt="2026-06-30T11:21:41.096" v="53" actId="1076"/>
        <pc:sldMkLst>
          <pc:docMk/>
          <pc:sldMk cId="4186605422" sldId="274"/>
        </pc:sldMkLst>
        <pc:spChg chg="mod">
          <ac:chgData name="Lisa Bailey" userId="713b2888-1666-4075-a899-0776787ef82f" providerId="ADAL" clId="{B4B3D028-C8FE-4146-8DD2-11A0F0C12F85}" dt="2026-06-30T11:21:19.459" v="47" actId="1076"/>
          <ac:spMkLst>
            <pc:docMk/>
            <pc:sldMk cId="4186605422" sldId="274"/>
            <ac:spMk id="12" creationId="{F4485A5E-ADFB-47DE-A68A-18CE149D3A2E}"/>
          </ac:spMkLst>
        </pc:spChg>
        <pc:spChg chg="mod">
          <ac:chgData name="Lisa Bailey" userId="713b2888-1666-4075-a899-0776787ef82f" providerId="ADAL" clId="{B4B3D028-C8FE-4146-8DD2-11A0F0C12F85}" dt="2026-06-30T11:21:41.096" v="53" actId="1076"/>
          <ac:spMkLst>
            <pc:docMk/>
            <pc:sldMk cId="4186605422" sldId="274"/>
            <ac:spMk id="14" creationId="{882C7CCA-A963-4F95-83F1-9A9788DBFD3D}"/>
          </ac:spMkLst>
        </pc:spChg>
        <pc:spChg chg="mod">
          <ac:chgData name="Lisa Bailey" userId="713b2888-1666-4075-a899-0776787ef82f" providerId="ADAL" clId="{B4B3D028-C8FE-4146-8DD2-11A0F0C12F85}" dt="2026-06-30T11:21:12.325" v="45" actId="1076"/>
          <ac:spMkLst>
            <pc:docMk/>
            <pc:sldMk cId="4186605422" sldId="274"/>
            <ac:spMk id="17" creationId="{AA923033-AA09-4EEA-A706-D79E4BF5F944}"/>
          </ac:spMkLst>
        </pc:spChg>
        <pc:picChg chg="add del mod">
          <ac:chgData name="Lisa Bailey" userId="713b2888-1666-4075-a899-0776787ef82f" providerId="ADAL" clId="{B4B3D028-C8FE-4146-8DD2-11A0F0C12F85}" dt="2026-06-30T11:20:17.612" v="32" actId="478"/>
          <ac:picMkLst>
            <pc:docMk/>
            <pc:sldMk cId="4186605422" sldId="274"/>
            <ac:picMk id="5" creationId="{56533908-EF39-4171-A329-55F96AB7C368}"/>
          </ac:picMkLst>
        </pc:picChg>
        <pc:picChg chg="add del mod">
          <ac:chgData name="Lisa Bailey" userId="713b2888-1666-4075-a899-0776787ef82f" providerId="ADAL" clId="{B4B3D028-C8FE-4146-8DD2-11A0F0C12F85}" dt="2026-06-30T11:18:23.192" v="27" actId="478"/>
          <ac:picMkLst>
            <pc:docMk/>
            <pc:sldMk cId="4186605422" sldId="274"/>
            <ac:picMk id="7" creationId="{87AA3445-1A3A-4652-943D-A1F7E94D4228}"/>
          </ac:picMkLst>
        </pc:picChg>
        <pc:picChg chg="add mod">
          <ac:chgData name="Lisa Bailey" userId="713b2888-1666-4075-a899-0776787ef82f" providerId="ADAL" clId="{B4B3D028-C8FE-4146-8DD2-11A0F0C12F85}" dt="2026-06-30T11:20:52.743" v="44" actId="1076"/>
          <ac:picMkLst>
            <pc:docMk/>
            <pc:sldMk cId="4186605422" sldId="274"/>
            <ac:picMk id="8" creationId="{F408A260-7117-4E1F-9421-4876AFEDDE22}"/>
          </ac:picMkLst>
        </pc:picChg>
        <pc:picChg chg="add mod">
          <ac:chgData name="Lisa Bailey" userId="713b2888-1666-4075-a899-0776787ef82f" providerId="ADAL" clId="{B4B3D028-C8FE-4146-8DD2-11A0F0C12F85}" dt="2026-06-30T11:21:14.448" v="46" actId="1076"/>
          <ac:picMkLst>
            <pc:docMk/>
            <pc:sldMk cId="4186605422" sldId="274"/>
            <ac:picMk id="9" creationId="{ACF2DFB7-731C-4454-A3E4-6E27477B08FB}"/>
          </ac:picMkLst>
        </pc:picChg>
        <pc:picChg chg="mod">
          <ac:chgData name="Lisa Bailey" userId="713b2888-1666-4075-a899-0776787ef82f" providerId="ADAL" clId="{B4B3D028-C8FE-4146-8DD2-11A0F0C12F85}" dt="2026-06-30T11:21:22.478" v="48" actId="1076"/>
          <ac:picMkLst>
            <pc:docMk/>
            <pc:sldMk cId="4186605422" sldId="274"/>
            <ac:picMk id="19" creationId="{AB771690-C50E-4078-942D-5BE534AEC7D2}"/>
          </ac:picMkLst>
        </pc:picChg>
        <pc:picChg chg="mod">
          <ac:chgData name="Lisa Bailey" userId="713b2888-1666-4075-a899-0776787ef82f" providerId="ADAL" clId="{B4B3D028-C8FE-4146-8DD2-11A0F0C12F85}" dt="2026-06-30T11:21:27.228" v="49" actId="1076"/>
          <ac:picMkLst>
            <pc:docMk/>
            <pc:sldMk cId="4186605422" sldId="274"/>
            <ac:picMk id="22" creationId="{1D5E2824-2FD9-40F3-A442-4CCE06043B2A}"/>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A37D65-C7BA-42E7-B79A-CA1B912E74A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0ADA179-098A-4741-8DE7-8309AFE88821}">
      <dgm:prSet/>
      <dgm:spPr/>
      <dgm:t>
        <a:bodyPr/>
        <a:lstStyle/>
        <a:p>
          <a:pPr>
            <a:lnSpc>
              <a:spcPct val="100000"/>
            </a:lnSpc>
          </a:pPr>
          <a:r>
            <a:rPr lang="en-US" dirty="0">
              <a:latin typeface="Comic Sans MS"/>
            </a:rPr>
            <a:t>As you arrive in the classroom, you will bring your </a:t>
          </a:r>
          <a:r>
            <a:rPr lang="en-US" b="1" dirty="0">
              <a:latin typeface="Comic Sans MS"/>
            </a:rPr>
            <a:t>Reading diary</a:t>
          </a:r>
          <a:r>
            <a:rPr lang="en-US" dirty="0">
              <a:latin typeface="Comic Sans MS"/>
            </a:rPr>
            <a:t> and </a:t>
          </a:r>
          <a:r>
            <a:rPr lang="en-US" b="1" dirty="0">
              <a:latin typeface="Comic Sans MS"/>
            </a:rPr>
            <a:t>reading book</a:t>
          </a:r>
          <a:r>
            <a:rPr lang="en-US" dirty="0">
              <a:latin typeface="Comic Sans MS"/>
            </a:rPr>
            <a:t> with you each morning and place it into the book box. </a:t>
          </a:r>
        </a:p>
      </dgm:t>
    </dgm:pt>
    <dgm:pt modelId="{BD807BD4-59E2-4560-9165-9FC5EE4F9EB3}" type="parTrans" cxnId="{6611637A-ACD6-4137-9234-F1C47F0FFACF}">
      <dgm:prSet/>
      <dgm:spPr/>
      <dgm:t>
        <a:bodyPr/>
        <a:lstStyle/>
        <a:p>
          <a:endParaRPr lang="en-US"/>
        </a:p>
      </dgm:t>
    </dgm:pt>
    <dgm:pt modelId="{372F0EED-0C90-47E0-8F36-3CD72021EB48}" type="sibTrans" cxnId="{6611637A-ACD6-4137-9234-F1C47F0FFACF}">
      <dgm:prSet/>
      <dgm:spPr/>
      <dgm:t>
        <a:bodyPr/>
        <a:lstStyle/>
        <a:p>
          <a:endParaRPr lang="en-US"/>
        </a:p>
      </dgm:t>
    </dgm:pt>
    <dgm:pt modelId="{10000BF7-FB46-40DE-A4EF-F91878C2C4E8}">
      <dgm:prSet/>
      <dgm:spPr/>
      <dgm:t>
        <a:bodyPr/>
        <a:lstStyle/>
        <a:p>
          <a:pPr>
            <a:lnSpc>
              <a:spcPct val="100000"/>
            </a:lnSpc>
          </a:pPr>
          <a:r>
            <a:rPr lang="en-US" dirty="0">
              <a:latin typeface="Comic Sans MS"/>
            </a:rPr>
            <a:t>Staff members will check your diary each day for any messages from you and change your reading book when needed. </a:t>
          </a:r>
        </a:p>
      </dgm:t>
    </dgm:pt>
    <dgm:pt modelId="{C9A3E033-0A2D-4E77-88F9-16BED805967F}" type="parTrans" cxnId="{57919C71-2D69-4358-8224-81CD92646F0C}">
      <dgm:prSet/>
      <dgm:spPr/>
      <dgm:t>
        <a:bodyPr/>
        <a:lstStyle/>
        <a:p>
          <a:endParaRPr lang="en-US"/>
        </a:p>
      </dgm:t>
    </dgm:pt>
    <dgm:pt modelId="{C6D3779B-6425-4EE3-AA38-B28A804F247A}" type="sibTrans" cxnId="{57919C71-2D69-4358-8224-81CD92646F0C}">
      <dgm:prSet/>
      <dgm:spPr/>
      <dgm:t>
        <a:bodyPr/>
        <a:lstStyle/>
        <a:p>
          <a:endParaRPr lang="en-US"/>
        </a:p>
      </dgm:t>
    </dgm:pt>
    <dgm:pt modelId="{BBC13EC9-93E5-4430-AAC6-E918571318AB}">
      <dgm:prSet/>
      <dgm:spPr/>
      <dgm:t>
        <a:bodyPr/>
        <a:lstStyle/>
        <a:p>
          <a:pPr>
            <a:lnSpc>
              <a:spcPct val="100000"/>
            </a:lnSpc>
          </a:pPr>
          <a:r>
            <a:rPr lang="en-US" dirty="0">
              <a:latin typeface="Comic Sans MS"/>
            </a:rPr>
            <a:t>We also share key messages or comments in the diary! ☺</a:t>
          </a:r>
        </a:p>
      </dgm:t>
    </dgm:pt>
    <dgm:pt modelId="{4372DB4A-5894-4C68-BCF8-B236F415955A}" type="parTrans" cxnId="{D63D3310-69CC-47F5-BDD2-B66849901154}">
      <dgm:prSet/>
      <dgm:spPr/>
      <dgm:t>
        <a:bodyPr/>
        <a:lstStyle/>
        <a:p>
          <a:endParaRPr lang="en-US"/>
        </a:p>
      </dgm:t>
    </dgm:pt>
    <dgm:pt modelId="{216C79D8-5697-4132-886D-9BC285A81159}" type="sibTrans" cxnId="{D63D3310-69CC-47F5-BDD2-B66849901154}">
      <dgm:prSet/>
      <dgm:spPr/>
      <dgm:t>
        <a:bodyPr/>
        <a:lstStyle/>
        <a:p>
          <a:endParaRPr lang="en-US"/>
        </a:p>
      </dgm:t>
    </dgm:pt>
    <dgm:pt modelId="{B5628747-0192-4883-9BC1-E0074C80CFC8}" type="pres">
      <dgm:prSet presAssocID="{0BA37D65-C7BA-42E7-B79A-CA1B912E74AA}" presName="root" presStyleCnt="0">
        <dgm:presLayoutVars>
          <dgm:dir/>
          <dgm:resizeHandles val="exact"/>
        </dgm:presLayoutVars>
      </dgm:prSet>
      <dgm:spPr/>
    </dgm:pt>
    <dgm:pt modelId="{218DE465-2146-4393-8992-69F5A35F38F7}" type="pres">
      <dgm:prSet presAssocID="{C0ADA179-098A-4741-8DE7-8309AFE88821}" presName="compNode" presStyleCnt="0"/>
      <dgm:spPr/>
    </dgm:pt>
    <dgm:pt modelId="{0791B8B5-EF61-4F2A-B2A2-45E6ABC1A814}" type="pres">
      <dgm:prSet presAssocID="{C0ADA179-098A-4741-8DE7-8309AFE88821}" presName="bgRect" presStyleLbl="bgShp" presStyleIdx="0" presStyleCnt="3"/>
      <dgm:spPr/>
    </dgm:pt>
    <dgm:pt modelId="{5CB92091-34F9-44B6-A39F-DFAA30AB688E}" type="pres">
      <dgm:prSet presAssocID="{C0ADA179-098A-4741-8DE7-8309AFE88821}"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lassroom"/>
        </a:ext>
      </dgm:extLst>
    </dgm:pt>
    <dgm:pt modelId="{3AFED2BD-B3B6-41B6-B595-11BB3AA71A8C}" type="pres">
      <dgm:prSet presAssocID="{C0ADA179-098A-4741-8DE7-8309AFE88821}" presName="spaceRect" presStyleCnt="0"/>
      <dgm:spPr/>
    </dgm:pt>
    <dgm:pt modelId="{58317B4E-33BB-4063-8F2C-D0517267EF29}" type="pres">
      <dgm:prSet presAssocID="{C0ADA179-098A-4741-8DE7-8309AFE88821}" presName="parTx" presStyleLbl="revTx" presStyleIdx="0" presStyleCnt="3">
        <dgm:presLayoutVars>
          <dgm:chMax val="0"/>
          <dgm:chPref val="0"/>
        </dgm:presLayoutVars>
      </dgm:prSet>
      <dgm:spPr/>
    </dgm:pt>
    <dgm:pt modelId="{C13FF23C-72A1-4CF6-8922-DFE9E0E2C320}" type="pres">
      <dgm:prSet presAssocID="{372F0EED-0C90-47E0-8F36-3CD72021EB48}" presName="sibTrans" presStyleCnt="0"/>
      <dgm:spPr/>
    </dgm:pt>
    <dgm:pt modelId="{02F715E3-071C-4774-838E-3C1A963D55CC}" type="pres">
      <dgm:prSet presAssocID="{10000BF7-FB46-40DE-A4EF-F91878C2C4E8}" presName="compNode" presStyleCnt="0"/>
      <dgm:spPr/>
    </dgm:pt>
    <dgm:pt modelId="{9288EB2C-E9CA-45F9-9CEE-372A932424C5}" type="pres">
      <dgm:prSet presAssocID="{10000BF7-FB46-40DE-A4EF-F91878C2C4E8}" presName="bgRect" presStyleLbl="bgShp" presStyleIdx="1" presStyleCnt="3"/>
      <dgm:spPr/>
    </dgm:pt>
    <dgm:pt modelId="{E2E07227-52FB-4F0C-B980-DA96120F72E2}" type="pres">
      <dgm:prSet presAssocID="{10000BF7-FB46-40DE-A4EF-F91878C2C4E8}"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osed Book"/>
        </a:ext>
      </dgm:extLst>
    </dgm:pt>
    <dgm:pt modelId="{552BE243-6CBC-4FBE-99CE-9DE363C5AFBD}" type="pres">
      <dgm:prSet presAssocID="{10000BF7-FB46-40DE-A4EF-F91878C2C4E8}" presName="spaceRect" presStyleCnt="0"/>
      <dgm:spPr/>
    </dgm:pt>
    <dgm:pt modelId="{AEEAA424-8B08-4F7B-9A18-31E1A399D7CA}" type="pres">
      <dgm:prSet presAssocID="{10000BF7-FB46-40DE-A4EF-F91878C2C4E8}" presName="parTx" presStyleLbl="revTx" presStyleIdx="1" presStyleCnt="3">
        <dgm:presLayoutVars>
          <dgm:chMax val="0"/>
          <dgm:chPref val="0"/>
        </dgm:presLayoutVars>
      </dgm:prSet>
      <dgm:spPr/>
    </dgm:pt>
    <dgm:pt modelId="{8F19FC8E-31A7-4B31-B6FF-45B47149E0C1}" type="pres">
      <dgm:prSet presAssocID="{C6D3779B-6425-4EE3-AA38-B28A804F247A}" presName="sibTrans" presStyleCnt="0"/>
      <dgm:spPr/>
    </dgm:pt>
    <dgm:pt modelId="{041C54E5-628D-435D-8EA5-80CFC1D084CA}" type="pres">
      <dgm:prSet presAssocID="{BBC13EC9-93E5-4430-AAC6-E918571318AB}" presName="compNode" presStyleCnt="0"/>
      <dgm:spPr/>
    </dgm:pt>
    <dgm:pt modelId="{5A3DBC31-5868-4B1E-9F8F-B840C3B3EC7F}" type="pres">
      <dgm:prSet presAssocID="{BBC13EC9-93E5-4430-AAC6-E918571318AB}" presName="bgRect" presStyleLbl="bgShp" presStyleIdx="2" presStyleCnt="3"/>
      <dgm:spPr/>
    </dgm:pt>
    <dgm:pt modelId="{17BEF510-3D17-4B5B-A6EE-E262D9794592}" type="pres">
      <dgm:prSet presAssocID="{BBC13EC9-93E5-4430-AAC6-E918571318AB}"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eech"/>
        </a:ext>
      </dgm:extLst>
    </dgm:pt>
    <dgm:pt modelId="{B9A86ECD-D1B4-4591-A819-08A31A7D55E6}" type="pres">
      <dgm:prSet presAssocID="{BBC13EC9-93E5-4430-AAC6-E918571318AB}" presName="spaceRect" presStyleCnt="0"/>
      <dgm:spPr/>
    </dgm:pt>
    <dgm:pt modelId="{AD4FCE1C-6009-44D7-81DF-EF36D2D7030E}" type="pres">
      <dgm:prSet presAssocID="{BBC13EC9-93E5-4430-AAC6-E918571318AB}" presName="parTx" presStyleLbl="revTx" presStyleIdx="2" presStyleCnt="3">
        <dgm:presLayoutVars>
          <dgm:chMax val="0"/>
          <dgm:chPref val="0"/>
        </dgm:presLayoutVars>
      </dgm:prSet>
      <dgm:spPr/>
    </dgm:pt>
  </dgm:ptLst>
  <dgm:cxnLst>
    <dgm:cxn modelId="{D63D3310-69CC-47F5-BDD2-B66849901154}" srcId="{0BA37D65-C7BA-42E7-B79A-CA1B912E74AA}" destId="{BBC13EC9-93E5-4430-AAC6-E918571318AB}" srcOrd="2" destOrd="0" parTransId="{4372DB4A-5894-4C68-BCF8-B236F415955A}" sibTransId="{216C79D8-5697-4132-886D-9BC285A81159}"/>
    <dgm:cxn modelId="{57919C71-2D69-4358-8224-81CD92646F0C}" srcId="{0BA37D65-C7BA-42E7-B79A-CA1B912E74AA}" destId="{10000BF7-FB46-40DE-A4EF-F91878C2C4E8}" srcOrd="1" destOrd="0" parTransId="{C9A3E033-0A2D-4E77-88F9-16BED805967F}" sibTransId="{C6D3779B-6425-4EE3-AA38-B28A804F247A}"/>
    <dgm:cxn modelId="{6611637A-ACD6-4137-9234-F1C47F0FFACF}" srcId="{0BA37D65-C7BA-42E7-B79A-CA1B912E74AA}" destId="{C0ADA179-098A-4741-8DE7-8309AFE88821}" srcOrd="0" destOrd="0" parTransId="{BD807BD4-59E2-4560-9165-9FC5EE4F9EB3}" sibTransId="{372F0EED-0C90-47E0-8F36-3CD72021EB48}"/>
    <dgm:cxn modelId="{74960894-486B-4ADA-8C87-FC13077557AE}" type="presOf" srcId="{0BA37D65-C7BA-42E7-B79A-CA1B912E74AA}" destId="{B5628747-0192-4883-9BC1-E0074C80CFC8}" srcOrd="0" destOrd="0" presId="urn:microsoft.com/office/officeart/2018/2/layout/IconVerticalSolidList"/>
    <dgm:cxn modelId="{BEEBFFA1-DF58-496F-8E33-1D91E8DA84E1}" type="presOf" srcId="{10000BF7-FB46-40DE-A4EF-F91878C2C4E8}" destId="{AEEAA424-8B08-4F7B-9A18-31E1A399D7CA}" srcOrd="0" destOrd="0" presId="urn:microsoft.com/office/officeart/2018/2/layout/IconVerticalSolidList"/>
    <dgm:cxn modelId="{8906FEBE-4527-4DA2-AF7E-2955A0E7A349}" type="presOf" srcId="{BBC13EC9-93E5-4430-AAC6-E918571318AB}" destId="{AD4FCE1C-6009-44D7-81DF-EF36D2D7030E}" srcOrd="0" destOrd="0" presId="urn:microsoft.com/office/officeart/2018/2/layout/IconVerticalSolidList"/>
    <dgm:cxn modelId="{C13E28E4-CD94-43B0-8FC2-D5C4314AF44C}" type="presOf" srcId="{C0ADA179-098A-4741-8DE7-8309AFE88821}" destId="{58317B4E-33BB-4063-8F2C-D0517267EF29}" srcOrd="0" destOrd="0" presId="urn:microsoft.com/office/officeart/2018/2/layout/IconVerticalSolidList"/>
    <dgm:cxn modelId="{382E2F81-D82D-40A0-958B-BE441CB0074C}" type="presParOf" srcId="{B5628747-0192-4883-9BC1-E0074C80CFC8}" destId="{218DE465-2146-4393-8992-69F5A35F38F7}" srcOrd="0" destOrd="0" presId="urn:microsoft.com/office/officeart/2018/2/layout/IconVerticalSolidList"/>
    <dgm:cxn modelId="{53E293A0-041A-4467-8DAE-0E22220CE987}" type="presParOf" srcId="{218DE465-2146-4393-8992-69F5A35F38F7}" destId="{0791B8B5-EF61-4F2A-B2A2-45E6ABC1A814}" srcOrd="0" destOrd="0" presId="urn:microsoft.com/office/officeart/2018/2/layout/IconVerticalSolidList"/>
    <dgm:cxn modelId="{581051B4-1B81-43C0-9850-B6E6ACEAF4B6}" type="presParOf" srcId="{218DE465-2146-4393-8992-69F5A35F38F7}" destId="{5CB92091-34F9-44B6-A39F-DFAA30AB688E}" srcOrd="1" destOrd="0" presId="urn:microsoft.com/office/officeart/2018/2/layout/IconVerticalSolidList"/>
    <dgm:cxn modelId="{755F1363-D4B7-4568-93E1-61D2D1CF4C62}" type="presParOf" srcId="{218DE465-2146-4393-8992-69F5A35F38F7}" destId="{3AFED2BD-B3B6-41B6-B595-11BB3AA71A8C}" srcOrd="2" destOrd="0" presId="urn:microsoft.com/office/officeart/2018/2/layout/IconVerticalSolidList"/>
    <dgm:cxn modelId="{5F93DC04-F324-4EDE-8C8D-A5842CCB3088}" type="presParOf" srcId="{218DE465-2146-4393-8992-69F5A35F38F7}" destId="{58317B4E-33BB-4063-8F2C-D0517267EF29}" srcOrd="3" destOrd="0" presId="urn:microsoft.com/office/officeart/2018/2/layout/IconVerticalSolidList"/>
    <dgm:cxn modelId="{2B3A16A9-E9A1-4058-A8FA-9A152A90CD12}" type="presParOf" srcId="{B5628747-0192-4883-9BC1-E0074C80CFC8}" destId="{C13FF23C-72A1-4CF6-8922-DFE9E0E2C320}" srcOrd="1" destOrd="0" presId="urn:microsoft.com/office/officeart/2018/2/layout/IconVerticalSolidList"/>
    <dgm:cxn modelId="{3582C179-D6D0-4E76-820B-672A3A602444}" type="presParOf" srcId="{B5628747-0192-4883-9BC1-E0074C80CFC8}" destId="{02F715E3-071C-4774-838E-3C1A963D55CC}" srcOrd="2" destOrd="0" presId="urn:microsoft.com/office/officeart/2018/2/layout/IconVerticalSolidList"/>
    <dgm:cxn modelId="{5803A455-8B08-4163-8D7B-E681A7CD1667}" type="presParOf" srcId="{02F715E3-071C-4774-838E-3C1A963D55CC}" destId="{9288EB2C-E9CA-45F9-9CEE-372A932424C5}" srcOrd="0" destOrd="0" presId="urn:microsoft.com/office/officeart/2018/2/layout/IconVerticalSolidList"/>
    <dgm:cxn modelId="{EA872CF7-50CC-4ACA-9B1B-CE42CD4A1ACF}" type="presParOf" srcId="{02F715E3-071C-4774-838E-3C1A963D55CC}" destId="{E2E07227-52FB-4F0C-B980-DA96120F72E2}" srcOrd="1" destOrd="0" presId="urn:microsoft.com/office/officeart/2018/2/layout/IconVerticalSolidList"/>
    <dgm:cxn modelId="{C54C42A1-72FC-40CE-B094-AB4596EC391C}" type="presParOf" srcId="{02F715E3-071C-4774-838E-3C1A963D55CC}" destId="{552BE243-6CBC-4FBE-99CE-9DE363C5AFBD}" srcOrd="2" destOrd="0" presId="urn:microsoft.com/office/officeart/2018/2/layout/IconVerticalSolidList"/>
    <dgm:cxn modelId="{AF519039-EDC5-4376-8341-FD5A3CA622AE}" type="presParOf" srcId="{02F715E3-071C-4774-838E-3C1A963D55CC}" destId="{AEEAA424-8B08-4F7B-9A18-31E1A399D7CA}" srcOrd="3" destOrd="0" presId="urn:microsoft.com/office/officeart/2018/2/layout/IconVerticalSolidList"/>
    <dgm:cxn modelId="{E3C14BEA-BB08-4B94-8123-DCED2D5CE5D3}" type="presParOf" srcId="{B5628747-0192-4883-9BC1-E0074C80CFC8}" destId="{8F19FC8E-31A7-4B31-B6FF-45B47149E0C1}" srcOrd="3" destOrd="0" presId="urn:microsoft.com/office/officeart/2018/2/layout/IconVerticalSolidList"/>
    <dgm:cxn modelId="{AD6D25EA-D635-4880-8720-32D4263C4031}" type="presParOf" srcId="{B5628747-0192-4883-9BC1-E0074C80CFC8}" destId="{041C54E5-628D-435D-8EA5-80CFC1D084CA}" srcOrd="4" destOrd="0" presId="urn:microsoft.com/office/officeart/2018/2/layout/IconVerticalSolidList"/>
    <dgm:cxn modelId="{3D31FB03-3466-4B5E-ABCC-21D086BF00E9}" type="presParOf" srcId="{041C54E5-628D-435D-8EA5-80CFC1D084CA}" destId="{5A3DBC31-5868-4B1E-9F8F-B840C3B3EC7F}" srcOrd="0" destOrd="0" presId="urn:microsoft.com/office/officeart/2018/2/layout/IconVerticalSolidList"/>
    <dgm:cxn modelId="{CEBE118F-110E-4673-A707-7E1E5B3D091F}" type="presParOf" srcId="{041C54E5-628D-435D-8EA5-80CFC1D084CA}" destId="{17BEF510-3D17-4B5B-A6EE-E262D9794592}" srcOrd="1" destOrd="0" presId="urn:microsoft.com/office/officeart/2018/2/layout/IconVerticalSolidList"/>
    <dgm:cxn modelId="{3C4A0239-3C74-495E-AE75-C6D5299EA1C0}" type="presParOf" srcId="{041C54E5-628D-435D-8EA5-80CFC1D084CA}" destId="{B9A86ECD-D1B4-4591-A819-08A31A7D55E6}" srcOrd="2" destOrd="0" presId="urn:microsoft.com/office/officeart/2018/2/layout/IconVerticalSolidList"/>
    <dgm:cxn modelId="{A3B1CE13-6F4E-46FD-A4FF-AA3A56C6B4DB}" type="presParOf" srcId="{041C54E5-628D-435D-8EA5-80CFC1D084CA}" destId="{AD4FCE1C-6009-44D7-81DF-EF36D2D7030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1B8B5-EF61-4F2A-B2A2-45E6ABC1A814}">
      <dsp:nvSpPr>
        <dsp:cNvPr id="0" name=""/>
        <dsp:cNvSpPr/>
      </dsp:nvSpPr>
      <dsp:spPr>
        <a:xfrm>
          <a:off x="0" y="636"/>
          <a:ext cx="7679128" cy="14884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B92091-34F9-44B6-A39F-DFAA30AB688E}">
      <dsp:nvSpPr>
        <dsp:cNvPr id="0" name=""/>
        <dsp:cNvSpPr/>
      </dsp:nvSpPr>
      <dsp:spPr>
        <a:xfrm>
          <a:off x="450245" y="335529"/>
          <a:ext cx="818627" cy="81862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17B4E-33BB-4063-8F2C-D0517267EF29}">
      <dsp:nvSpPr>
        <dsp:cNvPr id="0" name=""/>
        <dsp:cNvSpPr/>
      </dsp:nvSpPr>
      <dsp:spPr>
        <a:xfrm>
          <a:off x="1719118" y="636"/>
          <a:ext cx="5960009" cy="1488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524" tIns="157524" rIns="157524" bIns="15752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omic Sans MS"/>
            </a:rPr>
            <a:t>As you arrive in the classroom, you will bring your </a:t>
          </a:r>
          <a:r>
            <a:rPr lang="en-US" sz="2000" b="1" kern="1200" dirty="0">
              <a:latin typeface="Comic Sans MS"/>
            </a:rPr>
            <a:t>Reading diary</a:t>
          </a:r>
          <a:r>
            <a:rPr lang="en-US" sz="2000" kern="1200" dirty="0">
              <a:latin typeface="Comic Sans MS"/>
            </a:rPr>
            <a:t> and </a:t>
          </a:r>
          <a:r>
            <a:rPr lang="en-US" sz="2000" b="1" kern="1200" dirty="0">
              <a:latin typeface="Comic Sans MS"/>
            </a:rPr>
            <a:t>reading book</a:t>
          </a:r>
          <a:r>
            <a:rPr lang="en-US" sz="2000" kern="1200" dirty="0">
              <a:latin typeface="Comic Sans MS"/>
            </a:rPr>
            <a:t> with you each morning and place it into the book box. </a:t>
          </a:r>
        </a:p>
      </dsp:txBody>
      <dsp:txXfrm>
        <a:off x="1719118" y="636"/>
        <a:ext cx="5960009" cy="1488414"/>
      </dsp:txXfrm>
    </dsp:sp>
    <dsp:sp modelId="{9288EB2C-E9CA-45F9-9CEE-372A932424C5}">
      <dsp:nvSpPr>
        <dsp:cNvPr id="0" name=""/>
        <dsp:cNvSpPr/>
      </dsp:nvSpPr>
      <dsp:spPr>
        <a:xfrm>
          <a:off x="0" y="1861154"/>
          <a:ext cx="7679128" cy="14884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E07227-52FB-4F0C-B980-DA96120F72E2}">
      <dsp:nvSpPr>
        <dsp:cNvPr id="0" name=""/>
        <dsp:cNvSpPr/>
      </dsp:nvSpPr>
      <dsp:spPr>
        <a:xfrm>
          <a:off x="450245" y="2196047"/>
          <a:ext cx="818627" cy="81862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EAA424-8B08-4F7B-9A18-31E1A399D7CA}">
      <dsp:nvSpPr>
        <dsp:cNvPr id="0" name=""/>
        <dsp:cNvSpPr/>
      </dsp:nvSpPr>
      <dsp:spPr>
        <a:xfrm>
          <a:off x="1719118" y="1861154"/>
          <a:ext cx="5960009" cy="1488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524" tIns="157524" rIns="157524" bIns="15752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omic Sans MS"/>
            </a:rPr>
            <a:t>Staff members will check your diary each day for any messages from you and change your reading book when needed. </a:t>
          </a:r>
        </a:p>
      </dsp:txBody>
      <dsp:txXfrm>
        <a:off x="1719118" y="1861154"/>
        <a:ext cx="5960009" cy="1488414"/>
      </dsp:txXfrm>
    </dsp:sp>
    <dsp:sp modelId="{5A3DBC31-5868-4B1E-9F8F-B840C3B3EC7F}">
      <dsp:nvSpPr>
        <dsp:cNvPr id="0" name=""/>
        <dsp:cNvSpPr/>
      </dsp:nvSpPr>
      <dsp:spPr>
        <a:xfrm>
          <a:off x="0" y="3721672"/>
          <a:ext cx="7679128" cy="148841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BEF510-3D17-4B5B-A6EE-E262D9794592}">
      <dsp:nvSpPr>
        <dsp:cNvPr id="0" name=""/>
        <dsp:cNvSpPr/>
      </dsp:nvSpPr>
      <dsp:spPr>
        <a:xfrm>
          <a:off x="450245" y="4056565"/>
          <a:ext cx="818627" cy="81862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FCE1C-6009-44D7-81DF-EF36D2D7030E}">
      <dsp:nvSpPr>
        <dsp:cNvPr id="0" name=""/>
        <dsp:cNvSpPr/>
      </dsp:nvSpPr>
      <dsp:spPr>
        <a:xfrm>
          <a:off x="1719118" y="3721672"/>
          <a:ext cx="5960009" cy="1488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524" tIns="157524" rIns="157524" bIns="157524" numCol="1" spcCol="1270" anchor="ctr" anchorCtr="0">
          <a:noAutofit/>
        </a:bodyPr>
        <a:lstStyle/>
        <a:p>
          <a:pPr marL="0" lvl="0" indent="0" algn="l" defTabSz="889000">
            <a:lnSpc>
              <a:spcPct val="100000"/>
            </a:lnSpc>
            <a:spcBef>
              <a:spcPct val="0"/>
            </a:spcBef>
            <a:spcAft>
              <a:spcPct val="35000"/>
            </a:spcAft>
            <a:buNone/>
          </a:pPr>
          <a:r>
            <a:rPr lang="en-US" sz="2000" kern="1200" dirty="0">
              <a:latin typeface="Comic Sans MS"/>
            </a:rPr>
            <a:t>We also share key messages or comments in the diary! ☺</a:t>
          </a:r>
        </a:p>
      </dsp:txBody>
      <dsp:txXfrm>
        <a:off x="1719118" y="3721672"/>
        <a:ext cx="5960009" cy="148841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87B5B-D045-4254-A47D-8AC494CC800E}" type="datetimeFigureOut">
              <a:rPr lang="en-GB" smtClean="0"/>
              <a:t>03/07/2026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C705B-44F1-4509-8333-35E6889CCC90}" type="slidenum">
              <a:rPr lang="en-GB" smtClean="0"/>
              <a:t>‹#›</a:t>
            </a:fld>
            <a:endParaRPr lang="en-GB"/>
          </a:p>
        </p:txBody>
      </p:sp>
    </p:spTree>
    <p:extLst>
      <p:ext uri="{BB962C8B-B14F-4D97-AF65-F5344CB8AC3E}">
        <p14:creationId xmlns:p14="http://schemas.microsoft.com/office/powerpoint/2010/main" val="251768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gae31c014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0" name="Google Shape;1030;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7673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b5b685808e_0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b5b685808e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7866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133"/>
        <p:cNvGrpSpPr/>
        <p:nvPr/>
      </p:nvGrpSpPr>
      <p:grpSpPr>
        <a:xfrm>
          <a:off x="0" y="0"/>
          <a:ext cx="0" cy="0"/>
          <a:chOff x="0" y="0"/>
          <a:chExt cx="0" cy="0"/>
        </a:xfrm>
      </p:grpSpPr>
      <p:sp>
        <p:nvSpPr>
          <p:cNvPr id="134" name="Google Shape;134;p9"/>
          <p:cNvSpPr txBox="1">
            <a:spLocks noGrp="1"/>
          </p:cNvSpPr>
          <p:nvPr>
            <p:ph type="title"/>
          </p:nvPr>
        </p:nvSpPr>
        <p:spPr>
          <a:xfrm>
            <a:off x="1079333" y="1947667"/>
            <a:ext cx="5074800" cy="1195600"/>
          </a:xfrm>
          <a:prstGeom prst="rect">
            <a:avLst/>
          </a:prstGeom>
        </p:spPr>
        <p:txBody>
          <a:bodyPr spcFirstLastPara="1" wrap="square" lIns="91425" tIns="91425" rIns="91425" bIns="91425" anchor="b" anchorCtr="0">
            <a:normAutofit/>
          </a:bodyPr>
          <a:lstStyle>
            <a:lvl1pPr lvl="0" algn="r">
              <a:spcBef>
                <a:spcPts val="0"/>
              </a:spcBef>
              <a:spcAft>
                <a:spcPts val="0"/>
              </a:spcAft>
              <a:buSzPts val="4200"/>
              <a:buNone/>
              <a:defRPr sz="64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35" name="Google Shape;135;p9"/>
          <p:cNvSpPr txBox="1">
            <a:spLocks noGrp="1"/>
          </p:cNvSpPr>
          <p:nvPr>
            <p:ph type="subTitle" idx="1"/>
          </p:nvPr>
        </p:nvSpPr>
        <p:spPr>
          <a:xfrm>
            <a:off x="1079333" y="3158467"/>
            <a:ext cx="4999200" cy="2419600"/>
          </a:xfrm>
          <a:prstGeom prst="rect">
            <a:avLst/>
          </a:prstGeom>
        </p:spPr>
        <p:txBody>
          <a:bodyPr spcFirstLastPara="1" wrap="square" lIns="91425" tIns="91425" rIns="91425" bIns="91425" anchor="t" anchorCtr="0">
            <a:norm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36" name="Google Shape;136;p9"/>
          <p:cNvGrpSpPr/>
          <p:nvPr/>
        </p:nvGrpSpPr>
        <p:grpSpPr>
          <a:xfrm flipH="1">
            <a:off x="278" y="-5"/>
            <a:ext cx="2986975" cy="2300989"/>
            <a:chOff x="5153550" y="135575"/>
            <a:chExt cx="1402950" cy="1080750"/>
          </a:xfrm>
        </p:grpSpPr>
        <p:sp>
          <p:nvSpPr>
            <p:cNvPr id="137" name="Google Shape;137;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9"/>
          <p:cNvSpPr/>
          <p:nvPr/>
        </p:nvSpPr>
        <p:spPr>
          <a:xfrm>
            <a:off x="-814166" y="5542500"/>
            <a:ext cx="2857233" cy="222060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10842532" y="631595"/>
            <a:ext cx="230381" cy="20317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11027801" y="862648"/>
            <a:ext cx="170308" cy="15021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159596" y="5988556"/>
            <a:ext cx="344784" cy="30399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9"/>
          <p:cNvSpPr txBox="1">
            <a:spLocks noGrp="1"/>
          </p:cNvSpPr>
          <p:nvPr>
            <p:ph type="title" idx="2" hasCustomPrompt="1"/>
          </p:nvPr>
        </p:nvSpPr>
        <p:spPr>
          <a:xfrm>
            <a:off x="4446300" y="1160567"/>
            <a:ext cx="1437600" cy="1064800"/>
          </a:xfrm>
          <a:prstGeom prst="rect">
            <a:avLst/>
          </a:prstGeom>
        </p:spPr>
        <p:txBody>
          <a:bodyPr spcFirstLastPara="1" wrap="square" lIns="91425" tIns="91425" rIns="91425" bIns="91425" anchor="b" anchorCtr="0">
            <a:normAutofit/>
          </a:bodyPr>
          <a:lstStyle>
            <a:lvl1pPr lvl="0" algn="r">
              <a:spcBef>
                <a:spcPts val="0"/>
              </a:spcBef>
              <a:spcAft>
                <a:spcPts val="0"/>
              </a:spcAft>
              <a:buClr>
                <a:schemeClr val="dk2"/>
              </a:buClr>
              <a:buSzPts val="12000"/>
              <a:buFont typeface="El Messiri"/>
              <a:buNone/>
              <a:defRPr sz="6400" b="1">
                <a:solidFill>
                  <a:schemeClr val="dk2"/>
                </a:solidFill>
              </a:defRPr>
            </a:lvl1pPr>
            <a:lvl2pPr lvl="1" algn="ctr">
              <a:spcBef>
                <a:spcPts val="0"/>
              </a:spcBef>
              <a:spcAft>
                <a:spcPts val="0"/>
              </a:spcAft>
              <a:buClr>
                <a:schemeClr val="accent2"/>
              </a:buClr>
              <a:buSzPts val="12000"/>
              <a:buNone/>
              <a:defRPr sz="16000">
                <a:solidFill>
                  <a:schemeClr val="accent2"/>
                </a:solidFill>
              </a:defRPr>
            </a:lvl2pPr>
            <a:lvl3pPr lvl="2" algn="ctr">
              <a:spcBef>
                <a:spcPts val="0"/>
              </a:spcBef>
              <a:spcAft>
                <a:spcPts val="0"/>
              </a:spcAft>
              <a:buClr>
                <a:schemeClr val="accent2"/>
              </a:buClr>
              <a:buSzPts val="12000"/>
              <a:buNone/>
              <a:defRPr sz="16000">
                <a:solidFill>
                  <a:schemeClr val="accent2"/>
                </a:solidFill>
              </a:defRPr>
            </a:lvl3pPr>
            <a:lvl4pPr lvl="3" algn="ctr">
              <a:spcBef>
                <a:spcPts val="0"/>
              </a:spcBef>
              <a:spcAft>
                <a:spcPts val="0"/>
              </a:spcAft>
              <a:buClr>
                <a:schemeClr val="accent2"/>
              </a:buClr>
              <a:buSzPts val="12000"/>
              <a:buNone/>
              <a:defRPr sz="16000">
                <a:solidFill>
                  <a:schemeClr val="accent2"/>
                </a:solidFill>
              </a:defRPr>
            </a:lvl4pPr>
            <a:lvl5pPr lvl="4" algn="ctr">
              <a:spcBef>
                <a:spcPts val="0"/>
              </a:spcBef>
              <a:spcAft>
                <a:spcPts val="0"/>
              </a:spcAft>
              <a:buClr>
                <a:schemeClr val="accent2"/>
              </a:buClr>
              <a:buSzPts val="12000"/>
              <a:buNone/>
              <a:defRPr sz="16000">
                <a:solidFill>
                  <a:schemeClr val="accent2"/>
                </a:solidFill>
              </a:defRPr>
            </a:lvl5pPr>
            <a:lvl6pPr lvl="5" algn="ctr">
              <a:spcBef>
                <a:spcPts val="0"/>
              </a:spcBef>
              <a:spcAft>
                <a:spcPts val="0"/>
              </a:spcAft>
              <a:buClr>
                <a:schemeClr val="accent2"/>
              </a:buClr>
              <a:buSzPts val="12000"/>
              <a:buNone/>
              <a:defRPr sz="16000">
                <a:solidFill>
                  <a:schemeClr val="accent2"/>
                </a:solidFill>
              </a:defRPr>
            </a:lvl6pPr>
            <a:lvl7pPr lvl="6" algn="ctr">
              <a:spcBef>
                <a:spcPts val="0"/>
              </a:spcBef>
              <a:spcAft>
                <a:spcPts val="0"/>
              </a:spcAft>
              <a:buClr>
                <a:schemeClr val="accent2"/>
              </a:buClr>
              <a:buSzPts val="12000"/>
              <a:buNone/>
              <a:defRPr sz="16000">
                <a:solidFill>
                  <a:schemeClr val="accent2"/>
                </a:solidFill>
              </a:defRPr>
            </a:lvl7pPr>
            <a:lvl8pPr lvl="7" algn="ctr">
              <a:spcBef>
                <a:spcPts val="0"/>
              </a:spcBef>
              <a:spcAft>
                <a:spcPts val="0"/>
              </a:spcAft>
              <a:buClr>
                <a:schemeClr val="accent2"/>
              </a:buClr>
              <a:buSzPts val="12000"/>
              <a:buNone/>
              <a:defRPr sz="16000">
                <a:solidFill>
                  <a:schemeClr val="accent2"/>
                </a:solidFill>
              </a:defRPr>
            </a:lvl8pPr>
            <a:lvl9pPr lvl="8" algn="ctr">
              <a:spcBef>
                <a:spcPts val="0"/>
              </a:spcBef>
              <a:spcAft>
                <a:spcPts val="0"/>
              </a:spcAft>
              <a:buClr>
                <a:schemeClr val="accent2"/>
              </a:buClr>
              <a:buSzPts val="12000"/>
              <a:buNone/>
              <a:defRPr sz="16000">
                <a:solidFill>
                  <a:schemeClr val="accent2"/>
                </a:solidFill>
              </a:defRPr>
            </a:lvl9pPr>
          </a:lstStyle>
          <a:p>
            <a:r>
              <a:t>xx%</a:t>
            </a:r>
          </a:p>
        </p:txBody>
      </p:sp>
    </p:spTree>
    <p:extLst>
      <p:ext uri="{BB962C8B-B14F-4D97-AF65-F5344CB8AC3E}">
        <p14:creationId xmlns:p14="http://schemas.microsoft.com/office/powerpoint/2010/main" val="330828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5"/>
          <p:cNvSpPr/>
          <p:nvPr/>
        </p:nvSpPr>
        <p:spPr>
          <a:xfrm rot="-5400000">
            <a:off x="9466334" y="4132310"/>
            <a:ext cx="2658983" cy="2792369"/>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5"/>
          <p:cNvSpPr txBox="1">
            <a:spLocks noGrp="1"/>
          </p:cNvSpPr>
          <p:nvPr>
            <p:ph type="title"/>
          </p:nvPr>
        </p:nvSpPr>
        <p:spPr>
          <a:xfrm>
            <a:off x="2512733" y="3677667"/>
            <a:ext cx="3376800" cy="625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933" b="1">
                <a:solidFill>
                  <a:schemeClr val="accent1"/>
                </a:solidFill>
              </a:defRPr>
            </a:lvl1pPr>
            <a:lvl2pPr lvl="1" algn="ctr" rtl="0">
              <a:spcBef>
                <a:spcPts val="0"/>
              </a:spcBef>
              <a:spcAft>
                <a:spcPts val="0"/>
              </a:spcAft>
              <a:buClr>
                <a:schemeClr val="accent3"/>
              </a:buClr>
              <a:buSzPts val="1800"/>
              <a:buNone/>
              <a:defRPr sz="2400">
                <a:solidFill>
                  <a:schemeClr val="accent3"/>
                </a:solidFill>
              </a:defRPr>
            </a:lvl2pPr>
            <a:lvl3pPr lvl="2" algn="ctr" rtl="0">
              <a:spcBef>
                <a:spcPts val="0"/>
              </a:spcBef>
              <a:spcAft>
                <a:spcPts val="0"/>
              </a:spcAft>
              <a:buClr>
                <a:schemeClr val="accent3"/>
              </a:buClr>
              <a:buSzPts val="1800"/>
              <a:buNone/>
              <a:defRPr sz="2400">
                <a:solidFill>
                  <a:schemeClr val="accent3"/>
                </a:solidFill>
              </a:defRPr>
            </a:lvl3pPr>
            <a:lvl4pPr lvl="3" algn="ctr" rtl="0">
              <a:spcBef>
                <a:spcPts val="0"/>
              </a:spcBef>
              <a:spcAft>
                <a:spcPts val="0"/>
              </a:spcAft>
              <a:buClr>
                <a:schemeClr val="accent3"/>
              </a:buClr>
              <a:buSzPts val="1800"/>
              <a:buNone/>
              <a:defRPr sz="2400">
                <a:solidFill>
                  <a:schemeClr val="accent3"/>
                </a:solidFill>
              </a:defRPr>
            </a:lvl4pPr>
            <a:lvl5pPr lvl="4" algn="ctr" rtl="0">
              <a:spcBef>
                <a:spcPts val="0"/>
              </a:spcBef>
              <a:spcAft>
                <a:spcPts val="0"/>
              </a:spcAft>
              <a:buClr>
                <a:schemeClr val="accent3"/>
              </a:buClr>
              <a:buSzPts val="1800"/>
              <a:buNone/>
              <a:defRPr sz="2400">
                <a:solidFill>
                  <a:schemeClr val="accent3"/>
                </a:solidFill>
              </a:defRPr>
            </a:lvl5pPr>
            <a:lvl6pPr lvl="5" algn="ctr" rtl="0">
              <a:spcBef>
                <a:spcPts val="0"/>
              </a:spcBef>
              <a:spcAft>
                <a:spcPts val="0"/>
              </a:spcAft>
              <a:buClr>
                <a:schemeClr val="accent3"/>
              </a:buClr>
              <a:buSzPts val="1800"/>
              <a:buNone/>
              <a:defRPr sz="2400">
                <a:solidFill>
                  <a:schemeClr val="accent3"/>
                </a:solidFill>
              </a:defRPr>
            </a:lvl6pPr>
            <a:lvl7pPr lvl="6" algn="ctr" rtl="0">
              <a:spcBef>
                <a:spcPts val="0"/>
              </a:spcBef>
              <a:spcAft>
                <a:spcPts val="0"/>
              </a:spcAft>
              <a:buClr>
                <a:schemeClr val="accent3"/>
              </a:buClr>
              <a:buSzPts val="1800"/>
              <a:buNone/>
              <a:defRPr sz="2400">
                <a:solidFill>
                  <a:schemeClr val="accent3"/>
                </a:solidFill>
              </a:defRPr>
            </a:lvl7pPr>
            <a:lvl8pPr lvl="7" algn="ctr" rtl="0">
              <a:spcBef>
                <a:spcPts val="0"/>
              </a:spcBef>
              <a:spcAft>
                <a:spcPts val="0"/>
              </a:spcAft>
              <a:buClr>
                <a:schemeClr val="accent3"/>
              </a:buClr>
              <a:buSzPts val="1800"/>
              <a:buNone/>
              <a:defRPr sz="2400">
                <a:solidFill>
                  <a:schemeClr val="accent3"/>
                </a:solidFill>
              </a:defRPr>
            </a:lvl8pPr>
            <a:lvl9pPr lvl="8" algn="ctr" rtl="0">
              <a:spcBef>
                <a:spcPts val="0"/>
              </a:spcBef>
              <a:spcAft>
                <a:spcPts val="0"/>
              </a:spcAft>
              <a:buClr>
                <a:schemeClr val="accent3"/>
              </a:buClr>
              <a:buSzPts val="1800"/>
              <a:buNone/>
              <a:defRPr sz="2400">
                <a:solidFill>
                  <a:schemeClr val="accent3"/>
                </a:solidFill>
              </a:defRPr>
            </a:lvl9pPr>
          </a:lstStyle>
          <a:p>
            <a:endParaRPr/>
          </a:p>
        </p:txBody>
      </p:sp>
      <p:sp>
        <p:nvSpPr>
          <p:cNvPr id="78" name="Google Shape;78;p5"/>
          <p:cNvSpPr txBox="1">
            <a:spLocks noGrp="1"/>
          </p:cNvSpPr>
          <p:nvPr>
            <p:ph type="subTitle" idx="1"/>
          </p:nvPr>
        </p:nvSpPr>
        <p:spPr>
          <a:xfrm>
            <a:off x="2512735" y="3939800"/>
            <a:ext cx="3440000" cy="14376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9" name="Google Shape;79;p5"/>
          <p:cNvSpPr txBox="1">
            <a:spLocks noGrp="1"/>
          </p:cNvSpPr>
          <p:nvPr>
            <p:ph type="title" idx="2"/>
          </p:nvPr>
        </p:nvSpPr>
        <p:spPr>
          <a:xfrm>
            <a:off x="6239267" y="3677667"/>
            <a:ext cx="3440000" cy="625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933" b="1">
                <a:solidFill>
                  <a:schemeClr val="accent4"/>
                </a:solidFill>
              </a:defRPr>
            </a:lvl1pPr>
            <a:lvl2pPr lvl="1" algn="ctr" rtl="0">
              <a:spcBef>
                <a:spcPts val="0"/>
              </a:spcBef>
              <a:spcAft>
                <a:spcPts val="0"/>
              </a:spcAft>
              <a:buClr>
                <a:schemeClr val="accent3"/>
              </a:buClr>
              <a:buSzPts val="1800"/>
              <a:buNone/>
              <a:defRPr sz="2400">
                <a:solidFill>
                  <a:schemeClr val="accent3"/>
                </a:solidFill>
              </a:defRPr>
            </a:lvl2pPr>
            <a:lvl3pPr lvl="2" algn="ctr" rtl="0">
              <a:spcBef>
                <a:spcPts val="0"/>
              </a:spcBef>
              <a:spcAft>
                <a:spcPts val="0"/>
              </a:spcAft>
              <a:buClr>
                <a:schemeClr val="accent3"/>
              </a:buClr>
              <a:buSzPts val="1800"/>
              <a:buNone/>
              <a:defRPr sz="2400">
                <a:solidFill>
                  <a:schemeClr val="accent3"/>
                </a:solidFill>
              </a:defRPr>
            </a:lvl3pPr>
            <a:lvl4pPr lvl="3" algn="ctr" rtl="0">
              <a:spcBef>
                <a:spcPts val="0"/>
              </a:spcBef>
              <a:spcAft>
                <a:spcPts val="0"/>
              </a:spcAft>
              <a:buClr>
                <a:schemeClr val="accent3"/>
              </a:buClr>
              <a:buSzPts val="1800"/>
              <a:buNone/>
              <a:defRPr sz="2400">
                <a:solidFill>
                  <a:schemeClr val="accent3"/>
                </a:solidFill>
              </a:defRPr>
            </a:lvl4pPr>
            <a:lvl5pPr lvl="4" algn="ctr" rtl="0">
              <a:spcBef>
                <a:spcPts val="0"/>
              </a:spcBef>
              <a:spcAft>
                <a:spcPts val="0"/>
              </a:spcAft>
              <a:buClr>
                <a:schemeClr val="accent3"/>
              </a:buClr>
              <a:buSzPts val="1800"/>
              <a:buNone/>
              <a:defRPr sz="2400">
                <a:solidFill>
                  <a:schemeClr val="accent3"/>
                </a:solidFill>
              </a:defRPr>
            </a:lvl5pPr>
            <a:lvl6pPr lvl="5" algn="ctr" rtl="0">
              <a:spcBef>
                <a:spcPts val="0"/>
              </a:spcBef>
              <a:spcAft>
                <a:spcPts val="0"/>
              </a:spcAft>
              <a:buClr>
                <a:schemeClr val="accent3"/>
              </a:buClr>
              <a:buSzPts val="1800"/>
              <a:buNone/>
              <a:defRPr sz="2400">
                <a:solidFill>
                  <a:schemeClr val="accent3"/>
                </a:solidFill>
              </a:defRPr>
            </a:lvl6pPr>
            <a:lvl7pPr lvl="6" algn="ctr" rtl="0">
              <a:spcBef>
                <a:spcPts val="0"/>
              </a:spcBef>
              <a:spcAft>
                <a:spcPts val="0"/>
              </a:spcAft>
              <a:buClr>
                <a:schemeClr val="accent3"/>
              </a:buClr>
              <a:buSzPts val="1800"/>
              <a:buNone/>
              <a:defRPr sz="2400">
                <a:solidFill>
                  <a:schemeClr val="accent3"/>
                </a:solidFill>
              </a:defRPr>
            </a:lvl7pPr>
            <a:lvl8pPr lvl="7" algn="ctr" rtl="0">
              <a:spcBef>
                <a:spcPts val="0"/>
              </a:spcBef>
              <a:spcAft>
                <a:spcPts val="0"/>
              </a:spcAft>
              <a:buClr>
                <a:schemeClr val="accent3"/>
              </a:buClr>
              <a:buSzPts val="1800"/>
              <a:buNone/>
              <a:defRPr sz="2400">
                <a:solidFill>
                  <a:schemeClr val="accent3"/>
                </a:solidFill>
              </a:defRPr>
            </a:lvl8pPr>
            <a:lvl9pPr lvl="8" algn="ctr" rtl="0">
              <a:spcBef>
                <a:spcPts val="0"/>
              </a:spcBef>
              <a:spcAft>
                <a:spcPts val="0"/>
              </a:spcAft>
              <a:buClr>
                <a:schemeClr val="accent3"/>
              </a:buClr>
              <a:buSzPts val="1800"/>
              <a:buNone/>
              <a:defRPr sz="2400">
                <a:solidFill>
                  <a:schemeClr val="accent3"/>
                </a:solidFill>
              </a:defRPr>
            </a:lvl9pPr>
          </a:lstStyle>
          <a:p>
            <a:endParaRPr/>
          </a:p>
        </p:txBody>
      </p:sp>
      <p:sp>
        <p:nvSpPr>
          <p:cNvPr id="80" name="Google Shape;80;p5"/>
          <p:cNvSpPr txBox="1">
            <a:spLocks noGrp="1"/>
          </p:cNvSpPr>
          <p:nvPr>
            <p:ph type="subTitle" idx="3"/>
          </p:nvPr>
        </p:nvSpPr>
        <p:spPr>
          <a:xfrm>
            <a:off x="6239252" y="3939800"/>
            <a:ext cx="3440000" cy="14376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867"/>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81" name="Google Shape;81;p5"/>
          <p:cNvSpPr txBox="1">
            <a:spLocks noGrp="1"/>
          </p:cNvSpPr>
          <p:nvPr>
            <p:ph type="title" idx="4"/>
          </p:nvPr>
        </p:nvSpPr>
        <p:spPr>
          <a:xfrm>
            <a:off x="831200" y="593367"/>
            <a:ext cx="10400800" cy="7636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42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2" name="Google Shape;82;p5"/>
          <p:cNvSpPr/>
          <p:nvPr/>
        </p:nvSpPr>
        <p:spPr>
          <a:xfrm>
            <a:off x="1971534" y="193067"/>
            <a:ext cx="10870533" cy="2218500"/>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83" name="Google Shape;83;p5"/>
          <p:cNvSpPr/>
          <p:nvPr/>
        </p:nvSpPr>
        <p:spPr>
          <a:xfrm rot="5400000">
            <a:off x="2348701" y="3317035"/>
            <a:ext cx="989272" cy="6092661"/>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10409868" y="1716834"/>
            <a:ext cx="418633" cy="484500"/>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5"/>
          <p:cNvSpPr/>
          <p:nvPr/>
        </p:nvSpPr>
        <p:spPr>
          <a:xfrm rot="-5400000">
            <a:off x="235794" y="5662149"/>
            <a:ext cx="219581" cy="19361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5"/>
          <p:cNvSpPr/>
          <p:nvPr/>
        </p:nvSpPr>
        <p:spPr>
          <a:xfrm rot="-5400000">
            <a:off x="434536" y="5304255"/>
            <a:ext cx="132647" cy="11694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5"/>
          <p:cNvSpPr/>
          <p:nvPr/>
        </p:nvSpPr>
        <p:spPr>
          <a:xfrm rot="-5400000">
            <a:off x="11034096" y="4227548"/>
            <a:ext cx="483296" cy="42617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 name="Google Shape;88;p5"/>
          <p:cNvGrpSpPr/>
          <p:nvPr/>
        </p:nvGrpSpPr>
        <p:grpSpPr>
          <a:xfrm>
            <a:off x="510934" y="1687865"/>
            <a:ext cx="2001793" cy="1658921"/>
            <a:chOff x="342375" y="1514048"/>
            <a:chExt cx="1501345" cy="1244191"/>
          </a:xfrm>
        </p:grpSpPr>
        <p:grpSp>
          <p:nvGrpSpPr>
            <p:cNvPr id="89" name="Google Shape;89;p5"/>
            <p:cNvGrpSpPr/>
            <p:nvPr/>
          </p:nvGrpSpPr>
          <p:grpSpPr>
            <a:xfrm rot="-5400000">
              <a:off x="553936" y="1302487"/>
              <a:ext cx="1078222" cy="1501345"/>
              <a:chOff x="2436900" y="700925"/>
              <a:chExt cx="667175" cy="929050"/>
            </a:xfrm>
          </p:grpSpPr>
          <p:sp>
            <p:nvSpPr>
              <p:cNvPr id="90" name="Google Shape;90;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5"/>
            <p:cNvGrpSpPr/>
            <p:nvPr/>
          </p:nvGrpSpPr>
          <p:grpSpPr>
            <a:xfrm rot="3498430">
              <a:off x="811223" y="2435989"/>
              <a:ext cx="132379" cy="348680"/>
              <a:chOff x="4670175" y="1180125"/>
              <a:chExt cx="66725" cy="175750"/>
            </a:xfrm>
          </p:grpSpPr>
          <p:sp>
            <p:nvSpPr>
              <p:cNvPr id="102" name="Google Shape;102;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 name="Google Shape;104;p5"/>
            <p:cNvGrpSpPr/>
            <p:nvPr/>
          </p:nvGrpSpPr>
          <p:grpSpPr>
            <a:xfrm rot="2555100">
              <a:off x="1411293" y="1604956"/>
              <a:ext cx="363360" cy="242976"/>
              <a:chOff x="5153850" y="1150039"/>
              <a:chExt cx="326100" cy="218061"/>
            </a:xfrm>
          </p:grpSpPr>
          <p:sp>
            <p:nvSpPr>
              <p:cNvPr id="105" name="Google Shape;105;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739607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7/3/2026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7/3/2026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7/3/2026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7/3/2026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7/3/2026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7/3/2026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graphical user interface&#10;&#10;Description automatically generated">
            <a:extLst>
              <a:ext uri="{FF2B5EF4-FFF2-40B4-BE49-F238E27FC236}">
                <a16:creationId xmlns:a16="http://schemas.microsoft.com/office/drawing/2014/main" id="{3E9C97BD-C2A4-73B2-812A-BA4A8310FC38}"/>
              </a:ext>
            </a:extLst>
          </p:cNvPr>
          <p:cNvPicPr>
            <a:picLocks noChangeAspect="1"/>
          </p:cNvPicPr>
          <p:nvPr/>
        </p:nvPicPr>
        <p:blipFill rotWithShape="1">
          <a:blip r:embed="rId4">
            <a:alphaModFix amt="50000"/>
          </a:blip>
          <a:srcRect t="7433" b="9541"/>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b="1" dirty="0">
                <a:latin typeface="Comic Sans MS"/>
                <a:ea typeface="+mj-lt"/>
                <a:cs typeface="+mj-lt"/>
              </a:rPr>
              <a:t>Year 1 Transition to Year 2</a:t>
            </a:r>
            <a:endParaRPr lang="en-US" dirty="0">
              <a:latin typeface="Comic Sans MS"/>
            </a:endParaRPr>
          </a:p>
        </p:txBody>
      </p:sp>
      <p:sp>
        <p:nvSpPr>
          <p:cNvPr id="3" name="Subtitle 2"/>
          <p:cNvSpPr>
            <a:spLocks noGrp="1"/>
          </p:cNvSpPr>
          <p:nvPr>
            <p:ph type="subTitle" idx="1"/>
          </p:nvPr>
        </p:nvSpPr>
        <p:spPr>
          <a:xfrm>
            <a:off x="1524000" y="4159404"/>
            <a:ext cx="9144000" cy="1098395"/>
          </a:xfrm>
        </p:spPr>
        <p:txBody>
          <a:bodyPr vert="horz" lIns="91440" tIns="45720" rIns="91440" bIns="45720" rtlCol="0" anchor="t">
            <a:normAutofit/>
          </a:bodyPr>
          <a:lstStyle/>
          <a:p>
            <a:r>
              <a:rPr lang="en-US" dirty="0">
                <a:solidFill>
                  <a:srgbClr val="FFFFFF"/>
                </a:solidFill>
                <a:latin typeface="Comic Sans MS"/>
                <a:cs typeface="Calibri"/>
              </a:rPr>
              <a:t>Welcome everyone!</a:t>
            </a:r>
            <a:endParaRPr lang="en-US">
              <a:solidFill>
                <a:srgbClr val="FFFFFF"/>
              </a:solidFill>
              <a:latin typeface="Calibri" panose="020F0502020204030204"/>
              <a:cs typeface="Calibri" panose="020F0502020204030204"/>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7" name="Google Shape;918;p56">
            <a:extLst>
              <a:ext uri="{FF2B5EF4-FFF2-40B4-BE49-F238E27FC236}">
                <a16:creationId xmlns:a16="http://schemas.microsoft.com/office/drawing/2014/main" id="{E9EE002A-95CF-4DBD-B0D4-FFD5641521AF}"/>
              </a:ext>
            </a:extLst>
          </p:cNvPr>
          <p:cNvSpPr txBox="1">
            <a:spLocks/>
          </p:cNvSpPr>
          <p:nvPr/>
        </p:nvSpPr>
        <p:spPr>
          <a:xfrm>
            <a:off x="3291728" y="4708601"/>
            <a:ext cx="5734200" cy="1275300"/>
          </a:xfrm>
          <a:prstGeom prst="rect">
            <a:avLst/>
          </a:prstGeom>
        </p:spPr>
        <p:txBody>
          <a:bodyPr spcFirstLastPara="1" vert="horz" wrap="square" lIns="91425" tIns="91425" rIns="91425" bIns="91425" rtlCol="0" anchor="t" anchorCtr="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a:t>2026-2027</a:t>
            </a:r>
          </a:p>
          <a:p>
            <a:pPr>
              <a:spcBef>
                <a:spcPts val="0"/>
              </a:spcBef>
            </a:pPr>
            <a:endParaRPr lang="en-US" dirty="0"/>
          </a:p>
          <a:p>
            <a:pPr>
              <a:spcBef>
                <a:spcPts val="0"/>
              </a:spcBef>
            </a:pPr>
            <a:r>
              <a:rPr lang="en-US" dirty="0"/>
              <a:t>Bowerham Primary and Nursery School and Baby Unit</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557"/>
    </mc:Choice>
    <mc:Fallback xmlns="">
      <p:transition spd="slow" advTm="4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6D6-B365-BAAE-8D55-58A645AEF227}"/>
              </a:ext>
            </a:extLst>
          </p:cNvPr>
          <p:cNvSpPr>
            <a:spLocks noGrp="1"/>
          </p:cNvSpPr>
          <p:nvPr>
            <p:ph type="title"/>
          </p:nvPr>
        </p:nvSpPr>
        <p:spPr/>
        <p:txBody>
          <a:bodyPr/>
          <a:lstStyle/>
          <a:p>
            <a:r>
              <a:rPr lang="en-US" b="1" dirty="0">
                <a:solidFill>
                  <a:schemeClr val="accent2"/>
                </a:solidFill>
                <a:latin typeface="Comic Sans MS"/>
                <a:cs typeface="Calibri Light"/>
              </a:rPr>
              <a:t>Year 2 Classrooms... </a:t>
            </a:r>
            <a:endParaRPr lang="en-US" b="1" dirty="0">
              <a:solidFill>
                <a:schemeClr val="accent2"/>
              </a:solidFill>
              <a:latin typeface="Comic Sans M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5154" y="1455702"/>
            <a:ext cx="7001692" cy="5251269"/>
          </a:xfrm>
          <a:prstGeom prst="rect">
            <a:avLst/>
          </a:prstGeom>
        </p:spPr>
      </p:pic>
    </p:spTree>
    <p:extLst>
      <p:ext uri="{BB962C8B-B14F-4D97-AF65-F5344CB8AC3E}">
        <p14:creationId xmlns:p14="http://schemas.microsoft.com/office/powerpoint/2010/main" val="2972198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06D6-B365-BAAE-8D55-58A645AEF227}"/>
              </a:ext>
            </a:extLst>
          </p:cNvPr>
          <p:cNvSpPr>
            <a:spLocks noGrp="1"/>
          </p:cNvSpPr>
          <p:nvPr>
            <p:ph type="title"/>
          </p:nvPr>
        </p:nvSpPr>
        <p:spPr/>
        <p:txBody>
          <a:bodyPr/>
          <a:lstStyle/>
          <a:p>
            <a:r>
              <a:rPr lang="en-US" b="1" dirty="0">
                <a:solidFill>
                  <a:schemeClr val="accent2"/>
                </a:solidFill>
                <a:latin typeface="Comic Sans MS"/>
                <a:cs typeface="Calibri Light"/>
              </a:rPr>
              <a:t>Year 2 Classrooms... </a:t>
            </a:r>
            <a:endParaRPr lang="en-US" b="1" dirty="0">
              <a:solidFill>
                <a:schemeClr val="accent2"/>
              </a:solidFill>
              <a:latin typeface="Comic Sans M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563" y="2045690"/>
            <a:ext cx="4921877" cy="3691408"/>
          </a:xfrm>
          <a:prstGeom prst="rect">
            <a:avLst/>
          </a:prstGeom>
        </p:spPr>
      </p:pic>
      <p:pic>
        <p:nvPicPr>
          <p:cNvPr id="5" name="Picture 4">
            <a:extLst>
              <a:ext uri="{FF2B5EF4-FFF2-40B4-BE49-F238E27FC236}">
                <a16:creationId xmlns:a16="http://schemas.microsoft.com/office/drawing/2014/main" id="{41E3B404-7D73-4466-BD4E-442A0B6D7D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71907" y="1455083"/>
            <a:ext cx="5580529" cy="4185397"/>
          </a:xfrm>
          <a:prstGeom prst="rect">
            <a:avLst/>
          </a:prstGeom>
        </p:spPr>
      </p:pic>
    </p:spTree>
    <p:extLst>
      <p:ext uri="{BB962C8B-B14F-4D97-AF65-F5344CB8AC3E}">
        <p14:creationId xmlns:p14="http://schemas.microsoft.com/office/powerpoint/2010/main" val="2530206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4FC5-FE8C-EE77-90D5-330833E899BB}"/>
              </a:ext>
            </a:extLst>
          </p:cNvPr>
          <p:cNvSpPr>
            <a:spLocks noGrp="1"/>
          </p:cNvSpPr>
          <p:nvPr>
            <p:ph type="title"/>
          </p:nvPr>
        </p:nvSpPr>
        <p:spPr/>
        <p:txBody>
          <a:bodyPr/>
          <a:lstStyle/>
          <a:p>
            <a:r>
              <a:rPr lang="en-US" b="1" dirty="0">
                <a:solidFill>
                  <a:srgbClr val="7030A0"/>
                </a:solidFill>
                <a:latin typeface="Comic Sans MS"/>
                <a:cs typeface="Calibri Light"/>
              </a:rPr>
              <a:t>The KS1 corridor</a:t>
            </a:r>
            <a:endParaRPr lang="en-US" b="1" dirty="0">
              <a:solidFill>
                <a:srgbClr val="7030A0"/>
              </a:solidFill>
              <a:latin typeface="Calibri Light" panose="020F0302020204030204"/>
              <a:cs typeface="Calibri Light" panose="020F0302020204030204"/>
            </a:endParaRPr>
          </a:p>
        </p:txBody>
      </p:sp>
      <p:pic>
        <p:nvPicPr>
          <p:cNvPr id="4" name="Picture 3">
            <a:extLst>
              <a:ext uri="{FF2B5EF4-FFF2-40B4-BE49-F238E27FC236}">
                <a16:creationId xmlns:a16="http://schemas.microsoft.com/office/drawing/2014/main" id="{775A3CEB-6E7E-4D50-B0BE-FC8FC793C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74977" y="1661039"/>
            <a:ext cx="5065059" cy="3798794"/>
          </a:xfrm>
          <a:prstGeom prst="rect">
            <a:avLst/>
          </a:prstGeom>
        </p:spPr>
      </p:pic>
    </p:spTree>
    <p:extLst>
      <p:ext uri="{BB962C8B-B14F-4D97-AF65-F5344CB8AC3E}">
        <p14:creationId xmlns:p14="http://schemas.microsoft.com/office/powerpoint/2010/main" val="2006642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180C6-5D42-576E-EC24-2D2C2D30B803}"/>
              </a:ext>
            </a:extLst>
          </p:cNvPr>
          <p:cNvSpPr>
            <a:spLocks noGrp="1"/>
          </p:cNvSpPr>
          <p:nvPr>
            <p:ph type="title"/>
          </p:nvPr>
        </p:nvSpPr>
        <p:spPr>
          <a:xfrm>
            <a:off x="7255847" y="1794397"/>
            <a:ext cx="4724045" cy="2889114"/>
          </a:xfrm>
        </p:spPr>
        <p:txBody>
          <a:bodyPr vert="horz" lIns="91440" tIns="45720" rIns="91440" bIns="45720" rtlCol="0" anchor="b">
            <a:normAutofit/>
          </a:bodyPr>
          <a:lstStyle/>
          <a:p>
            <a:r>
              <a:rPr lang="en-US" sz="5400" dirty="0">
                <a:solidFill>
                  <a:srgbClr val="FFFF00"/>
                </a:solidFill>
                <a:latin typeface="Comic Sans MS"/>
              </a:rPr>
              <a:t>Year 2 toilets</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a:extLst>
              <a:ext uri="{FF2B5EF4-FFF2-40B4-BE49-F238E27FC236}">
                <a16:creationId xmlns:a16="http://schemas.microsoft.com/office/drawing/2014/main" id="{D7C46A9F-9611-46B3-9A87-A6FBC532F8B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11675" y="880629"/>
            <a:ext cx="6790297" cy="5092722"/>
          </a:xfrm>
        </p:spPr>
      </p:pic>
    </p:spTree>
    <p:extLst>
      <p:ext uri="{BB962C8B-B14F-4D97-AF65-F5344CB8AC3E}">
        <p14:creationId xmlns:p14="http://schemas.microsoft.com/office/powerpoint/2010/main" val="248076717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826" y="77888"/>
            <a:ext cx="10515600" cy="1325563"/>
          </a:xfrm>
        </p:spPr>
        <p:txBody>
          <a:bodyPr/>
          <a:lstStyle/>
          <a:p>
            <a:pPr algn="ctr"/>
            <a:r>
              <a:rPr lang="en-GB" dirty="0">
                <a:solidFill>
                  <a:schemeClr val="accent6"/>
                </a:solidFill>
                <a:latin typeface="Comic Sans MS" panose="030F0702030302020204" pitchFamily="66" charset="0"/>
              </a:rPr>
              <a:t>Outdoor Area</a:t>
            </a:r>
          </a:p>
        </p:txBody>
      </p:sp>
      <p:pic>
        <p:nvPicPr>
          <p:cNvPr id="4" name="Picture 3">
            <a:extLst>
              <a:ext uri="{FF2B5EF4-FFF2-40B4-BE49-F238E27FC236}">
                <a16:creationId xmlns:a16="http://schemas.microsoft.com/office/drawing/2014/main" id="{D018B14F-BF02-4F03-A93C-AD1258ADD816}"/>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368725" y="1558975"/>
            <a:ext cx="5454549" cy="5143500"/>
          </a:xfrm>
          <a:prstGeom prst="rect">
            <a:avLst/>
          </a:prstGeom>
        </p:spPr>
      </p:pic>
    </p:spTree>
    <p:extLst>
      <p:ext uri="{BB962C8B-B14F-4D97-AF65-F5344CB8AC3E}">
        <p14:creationId xmlns:p14="http://schemas.microsoft.com/office/powerpoint/2010/main" val="3782269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826" y="77888"/>
            <a:ext cx="10515600" cy="1325563"/>
          </a:xfrm>
        </p:spPr>
        <p:txBody>
          <a:bodyPr/>
          <a:lstStyle/>
          <a:p>
            <a:pPr algn="ctr"/>
            <a:r>
              <a:rPr lang="en-GB" u="sng" dirty="0">
                <a:latin typeface="Comic Sans MS" panose="030F0702030302020204" pitchFamily="66" charset="0"/>
              </a:rPr>
              <a:t>Playtime and Lunchtime  </a:t>
            </a:r>
          </a:p>
        </p:txBody>
      </p:sp>
      <p:sp>
        <p:nvSpPr>
          <p:cNvPr id="10" name="TextBox 9"/>
          <p:cNvSpPr txBox="1"/>
          <p:nvPr/>
        </p:nvSpPr>
        <p:spPr>
          <a:xfrm>
            <a:off x="698439" y="4255756"/>
            <a:ext cx="2372139" cy="369332"/>
          </a:xfrm>
          <a:prstGeom prst="rect">
            <a:avLst/>
          </a:prstGeom>
          <a:noFill/>
        </p:spPr>
        <p:txBody>
          <a:bodyPr wrap="square" rtlCol="0">
            <a:spAutoFit/>
          </a:bodyPr>
          <a:lstStyle/>
          <a:p>
            <a:pPr algn="ctr"/>
            <a:r>
              <a:rPr lang="en-GB" dirty="0">
                <a:latin typeface="Comic Sans MS" panose="030F0702030302020204" pitchFamily="66" charset="0"/>
              </a:rPr>
              <a:t>Field</a:t>
            </a:r>
          </a:p>
        </p:txBody>
      </p:sp>
      <p:sp>
        <p:nvSpPr>
          <p:cNvPr id="11" name="TextBox 10"/>
          <p:cNvSpPr txBox="1"/>
          <p:nvPr/>
        </p:nvSpPr>
        <p:spPr>
          <a:xfrm>
            <a:off x="8547447" y="4337203"/>
            <a:ext cx="2372139" cy="369332"/>
          </a:xfrm>
          <a:prstGeom prst="rect">
            <a:avLst/>
          </a:prstGeom>
          <a:noFill/>
        </p:spPr>
        <p:txBody>
          <a:bodyPr wrap="square" rtlCol="0">
            <a:spAutoFit/>
          </a:bodyPr>
          <a:lstStyle/>
          <a:p>
            <a:pPr algn="ctr"/>
            <a:r>
              <a:rPr lang="en-GB" dirty="0">
                <a:latin typeface="Comic Sans MS" panose="030F0702030302020204" pitchFamily="66" charset="0"/>
              </a:rPr>
              <a:t>Playground </a:t>
            </a:r>
            <a:r>
              <a:rPr lang="en-GB" dirty="0"/>
              <a:t> </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4856" y="1499583"/>
            <a:ext cx="3546722" cy="266004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41" y="1517513"/>
            <a:ext cx="3546721" cy="2660041"/>
          </a:xfrm>
          <a:prstGeom prst="rect">
            <a:avLst/>
          </a:prstGeom>
        </p:spPr>
      </p:pic>
      <p:pic>
        <p:nvPicPr>
          <p:cNvPr id="7" name="Picture 6">
            <a:extLst>
              <a:ext uri="{FF2B5EF4-FFF2-40B4-BE49-F238E27FC236}">
                <a16:creationId xmlns:a16="http://schemas.microsoft.com/office/drawing/2014/main" id="{0277F35D-052B-457D-A1D7-8BDF770CC5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2370" y="1538684"/>
            <a:ext cx="3546722" cy="2660041"/>
          </a:xfrm>
          <a:prstGeom prst="rect">
            <a:avLst/>
          </a:prstGeom>
        </p:spPr>
      </p:pic>
      <p:sp>
        <p:nvSpPr>
          <p:cNvPr id="8" name="TextBox 7">
            <a:extLst>
              <a:ext uri="{FF2B5EF4-FFF2-40B4-BE49-F238E27FC236}">
                <a16:creationId xmlns:a16="http://schemas.microsoft.com/office/drawing/2014/main" id="{A19D552C-6A62-440A-B231-BC10EE6BF25A}"/>
              </a:ext>
            </a:extLst>
          </p:cNvPr>
          <p:cNvSpPr txBox="1"/>
          <p:nvPr/>
        </p:nvSpPr>
        <p:spPr>
          <a:xfrm>
            <a:off x="4736931" y="4337203"/>
            <a:ext cx="2372139" cy="369332"/>
          </a:xfrm>
          <a:prstGeom prst="rect">
            <a:avLst/>
          </a:prstGeom>
          <a:noFill/>
        </p:spPr>
        <p:txBody>
          <a:bodyPr wrap="square" rtlCol="0">
            <a:spAutoFit/>
          </a:bodyPr>
          <a:lstStyle/>
          <a:p>
            <a:pPr algn="ctr"/>
            <a:r>
              <a:rPr lang="en-GB" dirty="0">
                <a:latin typeface="Comic Sans MS" panose="030F0702030302020204" pitchFamily="66" charset="0"/>
              </a:rPr>
              <a:t>Trim trail  </a:t>
            </a:r>
          </a:p>
        </p:txBody>
      </p:sp>
    </p:spTree>
    <p:extLst>
      <p:ext uri="{BB962C8B-B14F-4D97-AF65-F5344CB8AC3E}">
        <p14:creationId xmlns:p14="http://schemas.microsoft.com/office/powerpoint/2010/main" val="3265296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2FAB2D-6FB2-7DAC-3288-57702D34CCEC}"/>
              </a:ext>
            </a:extLst>
          </p:cNvPr>
          <p:cNvSpPr>
            <a:spLocks noGrp="1"/>
          </p:cNvSpPr>
          <p:nvPr>
            <p:ph type="title"/>
          </p:nvPr>
        </p:nvSpPr>
        <p:spPr>
          <a:xfrm>
            <a:off x="2066544" y="1248342"/>
            <a:ext cx="8055864" cy="2076651"/>
          </a:xfrm>
        </p:spPr>
        <p:txBody>
          <a:bodyPr vert="horz" lIns="91440" tIns="45720" rIns="91440" bIns="45720" rtlCol="0" anchor="b">
            <a:normAutofit/>
          </a:bodyPr>
          <a:lstStyle/>
          <a:p>
            <a:pPr algn="ctr"/>
            <a:r>
              <a:rPr lang="en-US" sz="6600" kern="1200" dirty="0">
                <a:solidFill>
                  <a:srgbClr val="FFFFFF"/>
                </a:solidFill>
                <a:latin typeface="Comic Sans MS"/>
              </a:rPr>
              <a:t>Year 2 P.E day: </a:t>
            </a:r>
          </a:p>
        </p:txBody>
      </p:sp>
      <p:sp>
        <p:nvSpPr>
          <p:cNvPr id="3" name="Content Placeholder 2">
            <a:extLst>
              <a:ext uri="{FF2B5EF4-FFF2-40B4-BE49-F238E27FC236}">
                <a16:creationId xmlns:a16="http://schemas.microsoft.com/office/drawing/2014/main" id="{5DE2C9EA-491B-F56D-6372-594BDDBE37F8}"/>
              </a:ext>
            </a:extLst>
          </p:cNvPr>
          <p:cNvSpPr>
            <a:spLocks noGrp="1"/>
          </p:cNvSpPr>
          <p:nvPr>
            <p:ph idx="1"/>
          </p:nvPr>
        </p:nvSpPr>
        <p:spPr>
          <a:xfrm>
            <a:off x="3093362" y="4308683"/>
            <a:ext cx="5733288" cy="932688"/>
          </a:xfrm>
        </p:spPr>
        <p:txBody>
          <a:bodyPr vert="horz" lIns="91440" tIns="45720" rIns="91440" bIns="45720" rtlCol="0" anchor="t">
            <a:normAutofit/>
          </a:bodyPr>
          <a:lstStyle/>
          <a:p>
            <a:pPr marL="0" indent="0" algn="ctr">
              <a:buNone/>
            </a:pPr>
            <a:r>
              <a:rPr lang="en-US" sz="5400" kern="1200" dirty="0">
                <a:solidFill>
                  <a:srgbClr val="FFFFFF"/>
                </a:solidFill>
                <a:latin typeface="Comic Sans MS"/>
                <a:ea typeface="+mn-ea"/>
                <a:cs typeface="+mn-cs"/>
              </a:rPr>
              <a:t>Friday</a:t>
            </a:r>
            <a:r>
              <a:rPr lang="en-US" sz="2400" kern="1200" dirty="0">
                <a:solidFill>
                  <a:srgbClr val="FFFFFF"/>
                </a:solidFill>
                <a:latin typeface="+mn-lt"/>
                <a:ea typeface="+mn-ea"/>
                <a:cs typeface="+mn-cs"/>
              </a:rPr>
              <a:t> </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50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D45EE4-C4F0-4F72-B1C6-39F596D13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8C459BAD-4279-4A9D-B0C5-662C5F5ED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3203463" y="-2060461"/>
            <a:ext cx="5649003" cy="10651671"/>
          </a:xfrm>
          <a:custGeom>
            <a:avLst/>
            <a:gdLst>
              <a:gd name="connsiteX0" fmla="*/ 0 w 5649003"/>
              <a:gd name="connsiteY0" fmla="*/ 5325836 h 10651671"/>
              <a:gd name="connsiteX1" fmla="*/ 2824502 w 5649003"/>
              <a:gd name="connsiteY1" fmla="*/ 0 h 10651671"/>
              <a:gd name="connsiteX2" fmla="*/ 5649004 w 5649003"/>
              <a:gd name="connsiteY2" fmla="*/ 5325836 h 10651671"/>
              <a:gd name="connsiteX3" fmla="*/ 2824502 w 5649003"/>
              <a:gd name="connsiteY3" fmla="*/ 10651672 h 10651671"/>
              <a:gd name="connsiteX4" fmla="*/ 0 w 5649003"/>
              <a:gd name="connsiteY4" fmla="*/ 5325836 h 10651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9003" h="10651671" fill="none" extrusionOk="0">
                <a:moveTo>
                  <a:pt x="0" y="5325836"/>
                </a:moveTo>
                <a:cubicBezTo>
                  <a:pt x="186946" y="2320485"/>
                  <a:pt x="1438121" y="-52385"/>
                  <a:pt x="2824502" y="0"/>
                </a:cubicBezTo>
                <a:cubicBezTo>
                  <a:pt x="4703838" y="-43168"/>
                  <a:pt x="5583840" y="2369660"/>
                  <a:pt x="5649004" y="5325836"/>
                </a:cubicBezTo>
                <a:cubicBezTo>
                  <a:pt x="5518761" y="8289338"/>
                  <a:pt x="4285196" y="10894014"/>
                  <a:pt x="2824502" y="10651672"/>
                </a:cubicBezTo>
                <a:cubicBezTo>
                  <a:pt x="1536945" y="11016699"/>
                  <a:pt x="142947" y="8418643"/>
                  <a:pt x="0" y="5325836"/>
                </a:cubicBezTo>
                <a:close/>
              </a:path>
              <a:path w="5649003" h="10651671" stroke="0" extrusionOk="0">
                <a:moveTo>
                  <a:pt x="0" y="5325836"/>
                </a:moveTo>
                <a:cubicBezTo>
                  <a:pt x="-54350" y="2332108"/>
                  <a:pt x="1351726" y="167869"/>
                  <a:pt x="2824502" y="0"/>
                </a:cubicBezTo>
                <a:cubicBezTo>
                  <a:pt x="4182679" y="-143942"/>
                  <a:pt x="5672665" y="2549517"/>
                  <a:pt x="5649004" y="5325836"/>
                </a:cubicBezTo>
                <a:cubicBezTo>
                  <a:pt x="5518596" y="8280244"/>
                  <a:pt x="4081190" y="10622204"/>
                  <a:pt x="2824502" y="10651672"/>
                </a:cubicBezTo>
                <a:cubicBezTo>
                  <a:pt x="1216708" y="10537144"/>
                  <a:pt x="-100850" y="8264979"/>
                  <a:pt x="0" y="5325836"/>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3743190">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2FAB2D-6FB2-7DAC-3288-57702D34CCEC}"/>
              </a:ext>
            </a:extLst>
          </p:cNvPr>
          <p:cNvSpPr>
            <a:spLocks noGrp="1"/>
          </p:cNvSpPr>
          <p:nvPr>
            <p:ph type="title"/>
          </p:nvPr>
        </p:nvSpPr>
        <p:spPr>
          <a:xfrm>
            <a:off x="2066544" y="1358865"/>
            <a:ext cx="8055864" cy="2076651"/>
          </a:xfrm>
        </p:spPr>
        <p:txBody>
          <a:bodyPr vert="horz" lIns="91440" tIns="45720" rIns="91440" bIns="45720" rtlCol="0" anchor="b">
            <a:normAutofit/>
          </a:bodyPr>
          <a:lstStyle/>
          <a:p>
            <a:pPr algn="ctr"/>
            <a:r>
              <a:rPr lang="en-US" sz="6600" kern="1200" dirty="0">
                <a:solidFill>
                  <a:srgbClr val="FFFFFF"/>
                </a:solidFill>
                <a:latin typeface="Comic Sans MS"/>
              </a:rPr>
              <a:t>Year 2 Fund </a:t>
            </a:r>
          </a:p>
        </p:txBody>
      </p:sp>
      <p:sp>
        <p:nvSpPr>
          <p:cNvPr id="3" name="Content Placeholder 2">
            <a:extLst>
              <a:ext uri="{FF2B5EF4-FFF2-40B4-BE49-F238E27FC236}">
                <a16:creationId xmlns:a16="http://schemas.microsoft.com/office/drawing/2014/main" id="{5DE2C9EA-491B-F56D-6372-594BDDBE37F8}"/>
              </a:ext>
            </a:extLst>
          </p:cNvPr>
          <p:cNvSpPr>
            <a:spLocks noGrp="1"/>
          </p:cNvSpPr>
          <p:nvPr>
            <p:ph idx="1"/>
          </p:nvPr>
        </p:nvSpPr>
        <p:spPr>
          <a:xfrm>
            <a:off x="3227832" y="4353507"/>
            <a:ext cx="5733288" cy="932688"/>
          </a:xfrm>
        </p:spPr>
        <p:txBody>
          <a:bodyPr vert="horz" lIns="91440" tIns="45720" rIns="91440" bIns="45720" rtlCol="0" anchor="t">
            <a:normAutofit fontScale="32500" lnSpcReduction="20000"/>
          </a:bodyPr>
          <a:lstStyle/>
          <a:p>
            <a:pPr marL="0" indent="0" algn="ctr">
              <a:buNone/>
            </a:pPr>
            <a:r>
              <a:rPr lang="en-US" sz="5400" dirty="0">
                <a:solidFill>
                  <a:srgbClr val="FFFFFF"/>
                </a:solidFill>
                <a:latin typeface="Comic Sans MS"/>
              </a:rPr>
              <a:t>We will have a fund in Year 2 similarly to Year 1, which we will use to purchase little extras that will enhance our classroom, curriculum enrichment opportunities and snack area.</a:t>
            </a:r>
            <a:r>
              <a:rPr lang="en-US" sz="2400" kern="1200" dirty="0">
                <a:solidFill>
                  <a:srgbClr val="FFFFFF"/>
                </a:solidFill>
                <a:latin typeface="+mn-lt"/>
                <a:ea typeface="+mn-ea"/>
                <a:cs typeface="+mn-cs"/>
              </a:rPr>
              <a:t> </a:t>
            </a:r>
          </a:p>
        </p:txBody>
      </p:sp>
      <p:sp>
        <p:nvSpPr>
          <p:cNvPr id="12" name="sketch line">
            <a:extLst>
              <a:ext uri="{FF2B5EF4-FFF2-40B4-BE49-F238E27FC236}">
                <a16:creationId xmlns:a16="http://schemas.microsoft.com/office/drawing/2014/main" id="{0953BC39-9D68-40BE-BF3C-5C4EB782AF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3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sp>
        <p:nvSpPr>
          <p:cNvPr id="1392" name="Google Shape;1392;p72"/>
          <p:cNvSpPr txBox="1">
            <a:spLocks noGrp="1"/>
          </p:cNvSpPr>
          <p:nvPr>
            <p:ph type="title"/>
          </p:nvPr>
        </p:nvSpPr>
        <p:spPr>
          <a:xfrm>
            <a:off x="1526248" y="-177225"/>
            <a:ext cx="5074800" cy="1195600"/>
          </a:xfrm>
          <a:prstGeom prst="rect">
            <a:avLst/>
          </a:prstGeom>
        </p:spPr>
        <p:txBody>
          <a:bodyPr spcFirstLastPara="1" vert="horz" wrap="square" lIns="121900" tIns="121900" rIns="121900" bIns="121900" rtlCol="0" anchor="b" anchorCtr="0">
            <a:noAutofit/>
          </a:bodyPr>
          <a:lstStyle/>
          <a:p>
            <a:r>
              <a:rPr lang="en" sz="4800" dirty="0">
                <a:solidFill>
                  <a:schemeClr val="bg1"/>
                </a:solidFill>
              </a:rPr>
              <a:t>Behaviour</a:t>
            </a:r>
            <a:endParaRPr sz="4800" dirty="0">
              <a:solidFill>
                <a:schemeClr val="bg1"/>
              </a:solidFill>
            </a:endParaRPr>
          </a:p>
        </p:txBody>
      </p:sp>
      <p:sp>
        <p:nvSpPr>
          <p:cNvPr id="3" name="Subtitle 2">
            <a:extLst>
              <a:ext uri="{FF2B5EF4-FFF2-40B4-BE49-F238E27FC236}">
                <a16:creationId xmlns:a16="http://schemas.microsoft.com/office/drawing/2014/main" id="{26A4FAE6-C1FE-4CAE-9722-2625FF6A347F}"/>
              </a:ext>
            </a:extLst>
          </p:cNvPr>
          <p:cNvSpPr>
            <a:spLocks noGrp="1"/>
          </p:cNvSpPr>
          <p:nvPr>
            <p:ph type="subTitle" idx="1"/>
          </p:nvPr>
        </p:nvSpPr>
        <p:spPr>
          <a:xfrm>
            <a:off x="6177525" y="1018376"/>
            <a:ext cx="5747657" cy="3269376"/>
          </a:xfrm>
          <a:ln>
            <a:solidFill>
              <a:schemeClr val="accent1"/>
            </a:solidFill>
          </a:ln>
        </p:spPr>
        <p:txBody>
          <a:bodyPr>
            <a:normAutofit fontScale="55000" lnSpcReduction="20000"/>
          </a:bodyPr>
          <a:lstStyle/>
          <a:p>
            <a:pPr algn="l"/>
            <a:r>
              <a:rPr lang="en-GB" b="1" u="sng" dirty="0">
                <a:solidFill>
                  <a:schemeClr val="bg1"/>
                </a:solidFill>
              </a:rPr>
              <a:t>The </a:t>
            </a:r>
            <a:r>
              <a:rPr lang="en-GB" b="1" u="sng" dirty="0" err="1">
                <a:solidFill>
                  <a:schemeClr val="bg1"/>
                </a:solidFill>
              </a:rPr>
              <a:t>Bowerham</a:t>
            </a:r>
            <a:r>
              <a:rPr lang="en-GB" b="1" u="sng" dirty="0">
                <a:solidFill>
                  <a:schemeClr val="bg1"/>
                </a:solidFill>
              </a:rPr>
              <a:t> Bear System</a:t>
            </a:r>
            <a:br>
              <a:rPr lang="en-GB" dirty="0">
                <a:solidFill>
                  <a:schemeClr val="bg1"/>
                </a:solidFill>
              </a:rPr>
            </a:br>
            <a:r>
              <a:rPr lang="en-GB" dirty="0">
                <a:solidFill>
                  <a:schemeClr val="bg1"/>
                </a:solidFill>
              </a:rPr>
              <a:t>In Year 2, we use the </a:t>
            </a:r>
            <a:r>
              <a:rPr lang="en-GB" b="1" dirty="0" err="1">
                <a:solidFill>
                  <a:schemeClr val="bg1"/>
                </a:solidFill>
              </a:rPr>
              <a:t>Bowerham</a:t>
            </a:r>
            <a:r>
              <a:rPr lang="en-GB" b="1" dirty="0">
                <a:solidFill>
                  <a:schemeClr val="bg1"/>
                </a:solidFill>
              </a:rPr>
              <a:t> bear System</a:t>
            </a:r>
            <a:r>
              <a:rPr lang="en-GB" dirty="0">
                <a:solidFill>
                  <a:schemeClr val="bg1"/>
                </a:solidFill>
              </a:rPr>
              <a:t> to support positive behaviour.</a:t>
            </a:r>
            <a:br>
              <a:rPr lang="en-GB" dirty="0">
                <a:solidFill>
                  <a:schemeClr val="bg1"/>
                </a:solidFill>
              </a:rPr>
            </a:br>
            <a:r>
              <a:rPr lang="en-GB" dirty="0">
                <a:solidFill>
                  <a:schemeClr val="bg1"/>
                </a:solidFill>
              </a:rPr>
              <a:t>Each day, children begin on the happy </a:t>
            </a:r>
            <a:r>
              <a:rPr lang="en-GB" b="1" dirty="0" err="1">
                <a:solidFill>
                  <a:schemeClr val="bg1"/>
                </a:solidFill>
              </a:rPr>
              <a:t>Bowerham</a:t>
            </a:r>
            <a:r>
              <a:rPr lang="en-GB" b="1" dirty="0">
                <a:solidFill>
                  <a:schemeClr val="bg1"/>
                </a:solidFill>
              </a:rPr>
              <a:t> bear</a:t>
            </a:r>
            <a:r>
              <a:rPr lang="en-GB" dirty="0">
                <a:solidFill>
                  <a:schemeClr val="bg1"/>
                </a:solidFill>
              </a:rPr>
              <a:t>, which represents a positive and fresh start.</a:t>
            </a:r>
          </a:p>
          <a:p>
            <a:pPr algn="l"/>
            <a:r>
              <a:rPr lang="en-GB" dirty="0">
                <a:solidFill>
                  <a:schemeClr val="bg1"/>
                </a:solidFill>
              </a:rPr>
              <a:t>If a child does not follow our </a:t>
            </a:r>
            <a:r>
              <a:rPr lang="en-GB" b="1" dirty="0" err="1">
                <a:solidFill>
                  <a:schemeClr val="bg1"/>
                </a:solidFill>
              </a:rPr>
              <a:t>Bowerham</a:t>
            </a:r>
            <a:r>
              <a:rPr lang="en-GB" b="1" dirty="0">
                <a:solidFill>
                  <a:schemeClr val="bg1"/>
                </a:solidFill>
              </a:rPr>
              <a:t> Best</a:t>
            </a:r>
            <a:r>
              <a:rPr lang="en-GB" dirty="0">
                <a:solidFill>
                  <a:schemeClr val="bg1"/>
                </a:solidFill>
              </a:rPr>
              <a:t> rules, they may move their name to the </a:t>
            </a:r>
            <a:r>
              <a:rPr lang="en-GB" b="1" dirty="0">
                <a:solidFill>
                  <a:schemeClr val="bg1"/>
                </a:solidFill>
              </a:rPr>
              <a:t>straight face</a:t>
            </a:r>
            <a:r>
              <a:rPr lang="en-GB" dirty="0">
                <a:solidFill>
                  <a:schemeClr val="bg1"/>
                </a:solidFill>
              </a:rPr>
              <a:t> or </a:t>
            </a:r>
            <a:r>
              <a:rPr lang="en-GB" b="1" dirty="0">
                <a:solidFill>
                  <a:schemeClr val="bg1"/>
                </a:solidFill>
              </a:rPr>
              <a:t>sad face</a:t>
            </a:r>
            <a:r>
              <a:rPr lang="en-GB" dirty="0">
                <a:solidFill>
                  <a:schemeClr val="bg1"/>
                </a:solidFill>
              </a:rPr>
              <a:t> as a visual reminder.</a:t>
            </a:r>
          </a:p>
          <a:p>
            <a:pPr algn="l"/>
            <a:r>
              <a:rPr lang="en-GB" dirty="0">
                <a:solidFill>
                  <a:schemeClr val="bg1"/>
                </a:solidFill>
              </a:rPr>
              <a:t>Our </a:t>
            </a:r>
            <a:r>
              <a:rPr lang="en-GB" b="1" dirty="0" err="1">
                <a:solidFill>
                  <a:schemeClr val="bg1"/>
                </a:solidFill>
              </a:rPr>
              <a:t>Bowerham</a:t>
            </a:r>
            <a:r>
              <a:rPr lang="en-GB" b="1" dirty="0">
                <a:solidFill>
                  <a:schemeClr val="bg1"/>
                </a:solidFill>
              </a:rPr>
              <a:t> Best</a:t>
            </a:r>
            <a:r>
              <a:rPr lang="en-GB" dirty="0">
                <a:solidFill>
                  <a:schemeClr val="bg1"/>
                </a:solidFill>
              </a:rPr>
              <a:t> rules are:</a:t>
            </a:r>
          </a:p>
          <a:p>
            <a:pPr algn="l">
              <a:buFont typeface="Arial" panose="020B0604020202020204" pitchFamily="34" charset="0"/>
              <a:buChar char="•"/>
            </a:pPr>
            <a:r>
              <a:rPr lang="en-GB" dirty="0">
                <a:solidFill>
                  <a:schemeClr val="bg1"/>
                </a:solidFill>
              </a:rPr>
              <a:t>We listen</a:t>
            </a:r>
          </a:p>
          <a:p>
            <a:pPr algn="l">
              <a:buFont typeface="Arial" panose="020B0604020202020204" pitchFamily="34" charset="0"/>
              <a:buChar char="•"/>
            </a:pPr>
            <a:r>
              <a:rPr lang="en-GB" dirty="0">
                <a:solidFill>
                  <a:schemeClr val="bg1"/>
                </a:solidFill>
              </a:rPr>
              <a:t>We are honest</a:t>
            </a:r>
          </a:p>
          <a:p>
            <a:pPr algn="l">
              <a:buFont typeface="Arial" panose="020B0604020202020204" pitchFamily="34" charset="0"/>
              <a:buChar char="•"/>
            </a:pPr>
            <a:r>
              <a:rPr lang="en-GB" dirty="0">
                <a:solidFill>
                  <a:schemeClr val="bg1"/>
                </a:solidFill>
              </a:rPr>
              <a:t>We are gentle</a:t>
            </a:r>
          </a:p>
          <a:p>
            <a:pPr algn="l">
              <a:buFont typeface="Arial" panose="020B0604020202020204" pitchFamily="34" charset="0"/>
              <a:buChar char="•"/>
            </a:pPr>
            <a:r>
              <a:rPr lang="en-GB" dirty="0">
                <a:solidFill>
                  <a:schemeClr val="bg1"/>
                </a:solidFill>
              </a:rPr>
              <a:t>We are kind</a:t>
            </a:r>
          </a:p>
          <a:p>
            <a:pPr algn="l">
              <a:buFont typeface="Arial" panose="020B0604020202020204" pitchFamily="34" charset="0"/>
              <a:buChar char="•"/>
            </a:pPr>
            <a:r>
              <a:rPr lang="en-GB" dirty="0">
                <a:solidFill>
                  <a:schemeClr val="bg1"/>
                </a:solidFill>
              </a:rPr>
              <a:t>We work hard</a:t>
            </a:r>
          </a:p>
          <a:p>
            <a:pPr algn="l">
              <a:buFont typeface="Arial" panose="020B0604020202020204" pitchFamily="34" charset="0"/>
              <a:buChar char="•"/>
            </a:pPr>
            <a:r>
              <a:rPr lang="en-GB" dirty="0">
                <a:solidFill>
                  <a:schemeClr val="bg1"/>
                </a:solidFill>
              </a:rPr>
              <a:t>We look after our property</a:t>
            </a:r>
          </a:p>
        </p:txBody>
      </p:sp>
      <p:sp>
        <p:nvSpPr>
          <p:cNvPr id="14" name="Subtitle 2">
            <a:extLst>
              <a:ext uri="{FF2B5EF4-FFF2-40B4-BE49-F238E27FC236}">
                <a16:creationId xmlns:a16="http://schemas.microsoft.com/office/drawing/2014/main" id="{91E958D2-9C49-4C4C-B8B0-90E297F3EE04}"/>
              </a:ext>
            </a:extLst>
          </p:cNvPr>
          <p:cNvSpPr txBox="1">
            <a:spLocks/>
          </p:cNvSpPr>
          <p:nvPr/>
        </p:nvSpPr>
        <p:spPr>
          <a:xfrm>
            <a:off x="1288586" y="2195004"/>
            <a:ext cx="4330961" cy="3183104"/>
          </a:xfrm>
          <a:prstGeom prst="rect">
            <a:avLst/>
          </a:prstGeom>
          <a:noFill/>
          <a:ln>
            <a:solidFill>
              <a:srgbClr val="00B0F0"/>
            </a:solidFill>
          </a:ln>
        </p:spPr>
        <p:txBody>
          <a:bodyPr spcFirstLastPara="1" wrap="square" lIns="121900" tIns="121900" rIns="121900" bIns="121900" anchor="t" anchorCtr="0">
            <a:normAutofit fontScale="92500" lnSpcReduction="10000"/>
          </a:bodyPr>
          <a:lstStyle>
            <a:defPPr marR="0" lvl="0" algn="l" rtl="0">
              <a:lnSpc>
                <a:spcPct val="100000"/>
              </a:lnSpc>
              <a:spcBef>
                <a:spcPts val="0"/>
              </a:spcBef>
              <a:spcAft>
                <a:spcPts val="0"/>
              </a:spcAft>
            </a:defPPr>
            <a:lvl1pPr marL="457200" marR="0" lvl="0" indent="-330200" algn="r" rtl="0">
              <a:lnSpc>
                <a:spcPct val="100000"/>
              </a:lnSpc>
              <a:spcBef>
                <a:spcPts val="0"/>
              </a:spcBef>
              <a:spcAft>
                <a:spcPts val="0"/>
              </a:spcAft>
              <a:buClr>
                <a:schemeClr val="dk2"/>
              </a:buClr>
              <a:buSzPts val="2100"/>
              <a:buFont typeface="Questrial"/>
              <a:buNone/>
              <a:defRPr sz="1600" b="0" i="0" u="none" strike="noStrike" cap="none">
                <a:solidFill>
                  <a:schemeClr val="dk2"/>
                </a:solidFill>
                <a:latin typeface="Questrial"/>
                <a:ea typeface="Questrial"/>
                <a:cs typeface="Questrial"/>
                <a:sym typeface="Questrial"/>
              </a:defRPr>
            </a:lvl1pPr>
            <a:lvl2pPr marL="914400" marR="0" lvl="1"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2pPr>
            <a:lvl3pPr marL="1371600" marR="0" lvl="2"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3pPr>
            <a:lvl4pPr marL="1828800" marR="0" lvl="3"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4pPr>
            <a:lvl5pPr marL="2286000" marR="0" lvl="4"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5pPr>
            <a:lvl6pPr marL="2743200" marR="0" lvl="5"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6pPr>
            <a:lvl7pPr marL="3200400" marR="0" lvl="6"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7pPr>
            <a:lvl8pPr marL="3657600" marR="0" lvl="7"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8pPr>
            <a:lvl9pPr marL="4114800" marR="0" lvl="8" indent="-330200" algn="ctr" rtl="0">
              <a:lnSpc>
                <a:spcPct val="100000"/>
              </a:lnSpc>
              <a:spcBef>
                <a:spcPts val="0"/>
              </a:spcBef>
              <a:spcAft>
                <a:spcPts val="0"/>
              </a:spcAft>
              <a:buClr>
                <a:schemeClr val="dk2"/>
              </a:buClr>
              <a:buSzPts val="2100"/>
              <a:buFont typeface="Questrial"/>
              <a:buNone/>
              <a:defRPr sz="2100" b="0" i="0" u="none" strike="noStrike" cap="none">
                <a:solidFill>
                  <a:schemeClr val="dk2"/>
                </a:solidFill>
                <a:latin typeface="Questrial"/>
                <a:ea typeface="Questrial"/>
                <a:cs typeface="Questrial"/>
                <a:sym typeface="Questrial"/>
              </a:defRPr>
            </a:lvl9pPr>
          </a:lstStyle>
          <a:p>
            <a:pPr algn="ctr"/>
            <a:r>
              <a:rPr lang="en-GB" sz="2133" dirty="0">
                <a:solidFill>
                  <a:schemeClr val="bg1"/>
                </a:solidFill>
              </a:rPr>
              <a:t>In Year 2, we celebrate positive behaviour in lots of exciting ways!</a:t>
            </a:r>
            <a:br>
              <a:rPr lang="en-GB" sz="2133" dirty="0">
                <a:solidFill>
                  <a:schemeClr val="bg1"/>
                </a:solidFill>
              </a:rPr>
            </a:br>
            <a:r>
              <a:rPr lang="en-GB" sz="2133" dirty="0">
                <a:solidFill>
                  <a:schemeClr val="bg1"/>
                </a:solidFill>
              </a:rPr>
              <a:t>Children can earn stickers, happy boxes, and team points for showing their </a:t>
            </a:r>
            <a:r>
              <a:rPr lang="en-GB" sz="2133" dirty="0" err="1">
                <a:solidFill>
                  <a:schemeClr val="bg1"/>
                </a:solidFill>
              </a:rPr>
              <a:t>Bowerham</a:t>
            </a:r>
            <a:r>
              <a:rPr lang="en-GB" sz="2133" dirty="0">
                <a:solidFill>
                  <a:schemeClr val="bg1"/>
                </a:solidFill>
              </a:rPr>
              <a:t> Best.</a:t>
            </a:r>
          </a:p>
          <a:p>
            <a:pPr algn="ctr"/>
            <a:r>
              <a:rPr lang="en-GB" sz="2133" dirty="0">
                <a:solidFill>
                  <a:schemeClr val="bg1"/>
                </a:solidFill>
              </a:rPr>
              <a:t>As a class, we also work together to collect 50 marbles in the jar. Once we reach our goal, we enjoy a special whole-class treat called Marble Day!</a:t>
            </a:r>
          </a:p>
        </p:txBody>
      </p:sp>
      <p:pic>
        <p:nvPicPr>
          <p:cNvPr id="4" name="Picture 3">
            <a:extLst>
              <a:ext uri="{FF2B5EF4-FFF2-40B4-BE49-F238E27FC236}">
                <a16:creationId xmlns:a16="http://schemas.microsoft.com/office/drawing/2014/main" id="{DD64CFA2-CFC3-49E8-AD46-6D52C5CD5336}"/>
              </a:ext>
            </a:extLst>
          </p:cNvPr>
          <p:cNvPicPr>
            <a:picLocks noChangeAspect="1"/>
          </p:cNvPicPr>
          <p:nvPr/>
        </p:nvPicPr>
        <p:blipFill>
          <a:blip r:embed="rId3"/>
          <a:stretch>
            <a:fillRect/>
          </a:stretch>
        </p:blipFill>
        <p:spPr>
          <a:xfrm>
            <a:off x="6821501" y="4287751"/>
            <a:ext cx="1565455" cy="2232897"/>
          </a:xfrm>
          <a:prstGeom prst="rect">
            <a:avLst/>
          </a:prstGeom>
        </p:spPr>
      </p:pic>
      <p:pic>
        <p:nvPicPr>
          <p:cNvPr id="6" name="Picture 5">
            <a:extLst>
              <a:ext uri="{FF2B5EF4-FFF2-40B4-BE49-F238E27FC236}">
                <a16:creationId xmlns:a16="http://schemas.microsoft.com/office/drawing/2014/main" id="{1548E5CA-F82F-4436-8C33-051027F2029F}"/>
              </a:ext>
            </a:extLst>
          </p:cNvPr>
          <p:cNvPicPr>
            <a:picLocks noChangeAspect="1"/>
          </p:cNvPicPr>
          <p:nvPr/>
        </p:nvPicPr>
        <p:blipFill>
          <a:blip r:embed="rId4"/>
          <a:stretch>
            <a:fillRect/>
          </a:stretch>
        </p:blipFill>
        <p:spPr>
          <a:xfrm>
            <a:off x="8578387" y="4287752"/>
            <a:ext cx="1331732" cy="2251546"/>
          </a:xfrm>
          <a:prstGeom prst="rect">
            <a:avLst/>
          </a:prstGeom>
        </p:spPr>
      </p:pic>
      <p:pic>
        <p:nvPicPr>
          <p:cNvPr id="8" name="Picture 7">
            <a:extLst>
              <a:ext uri="{FF2B5EF4-FFF2-40B4-BE49-F238E27FC236}">
                <a16:creationId xmlns:a16="http://schemas.microsoft.com/office/drawing/2014/main" id="{6EAB239A-5864-4B6A-9212-CDC033BCB076}"/>
              </a:ext>
            </a:extLst>
          </p:cNvPr>
          <p:cNvPicPr>
            <a:picLocks noChangeAspect="1"/>
          </p:cNvPicPr>
          <p:nvPr/>
        </p:nvPicPr>
        <p:blipFill>
          <a:blip r:embed="rId5"/>
          <a:stretch>
            <a:fillRect/>
          </a:stretch>
        </p:blipFill>
        <p:spPr>
          <a:xfrm>
            <a:off x="10101550" y="4287752"/>
            <a:ext cx="1224624" cy="2232898"/>
          </a:xfrm>
          <a:prstGeom prst="rect">
            <a:avLst/>
          </a:prstGeom>
        </p:spPr>
      </p:pic>
    </p:spTree>
    <p:extLst>
      <p:ext uri="{BB962C8B-B14F-4D97-AF65-F5344CB8AC3E}">
        <p14:creationId xmlns:p14="http://schemas.microsoft.com/office/powerpoint/2010/main" val="706291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A60DD-0BE0-63EF-B5FF-63E5AB1D5B0C}"/>
              </a:ext>
            </a:extLst>
          </p:cNvPr>
          <p:cNvSpPr>
            <a:spLocks noGrp="1"/>
          </p:cNvSpPr>
          <p:nvPr>
            <p:ph type="title"/>
          </p:nvPr>
        </p:nvSpPr>
        <p:spPr>
          <a:xfrm>
            <a:off x="6228792" y="126167"/>
            <a:ext cx="6693298" cy="1325563"/>
          </a:xfrm>
        </p:spPr>
        <p:txBody>
          <a:bodyPr vert="horz" lIns="91440" tIns="45720" rIns="91440" bIns="45720" rtlCol="0" anchor="ctr">
            <a:noAutofit/>
          </a:bodyPr>
          <a:lstStyle/>
          <a:p>
            <a:r>
              <a:rPr lang="en-US" sz="6600" b="1" kern="1200" dirty="0">
                <a:solidFill>
                  <a:schemeClr val="accent4"/>
                </a:solidFill>
                <a:latin typeface="Comic Sans MS"/>
              </a:rPr>
              <a:t>Snack time</a:t>
            </a:r>
            <a:r>
              <a:rPr lang="en-US" sz="6600" kern="1200" dirty="0">
                <a:latin typeface="Comic Sans MS"/>
              </a:rPr>
              <a:t> </a:t>
            </a:r>
          </a:p>
        </p:txBody>
      </p:sp>
      <p:sp>
        <p:nvSpPr>
          <p:cNvPr id="14"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descr="A picture containing text, clipart&#10;&#10;Description automatically generated">
            <a:extLst>
              <a:ext uri="{FF2B5EF4-FFF2-40B4-BE49-F238E27FC236}">
                <a16:creationId xmlns:a16="http://schemas.microsoft.com/office/drawing/2014/main" id="{1F09F802-DD16-F92F-4F33-A76F61A7B9F9}"/>
              </a:ext>
            </a:extLst>
          </p:cNvPr>
          <p:cNvPicPr>
            <a:picLocks noChangeAspect="1"/>
          </p:cNvPicPr>
          <p:nvPr/>
        </p:nvPicPr>
        <p:blipFill rotWithShape="1">
          <a:blip r:embed="rId2"/>
          <a:srcRect t="15574" r="-3" b="-3"/>
          <a:stretch/>
        </p:blipFill>
        <p:spPr>
          <a:xfrm>
            <a:off x="3609049" y="2742506"/>
            <a:ext cx="2738588" cy="2738588"/>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4" name="Picture 4" descr="Logo, icon&#10;&#10;Description automatically generated">
            <a:extLst>
              <a:ext uri="{FF2B5EF4-FFF2-40B4-BE49-F238E27FC236}">
                <a16:creationId xmlns:a16="http://schemas.microsoft.com/office/drawing/2014/main" id="{FC9182A2-320E-52EA-65CF-437FBCC30B89}"/>
              </a:ext>
            </a:extLst>
          </p:cNvPr>
          <p:cNvPicPr>
            <a:picLocks noChangeAspect="1"/>
          </p:cNvPicPr>
          <p:nvPr/>
        </p:nvPicPr>
        <p:blipFill rotWithShape="1">
          <a:blip r:embed="rId3"/>
          <a:srcRect l="6612" r="5533" b="-8"/>
          <a:stretch/>
        </p:blipFill>
        <p:spPr>
          <a:xfrm>
            <a:off x="1" y="405572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11" name="Content Placeholder 10">
            <a:extLst>
              <a:ext uri="{FF2B5EF4-FFF2-40B4-BE49-F238E27FC236}">
                <a16:creationId xmlns:a16="http://schemas.microsoft.com/office/drawing/2014/main" id="{F8D5BA55-0D00-D956-FFF4-FDAC35997039}"/>
              </a:ext>
            </a:extLst>
          </p:cNvPr>
          <p:cNvSpPr>
            <a:spLocks noGrp="1"/>
          </p:cNvSpPr>
          <p:nvPr>
            <p:ph idx="1"/>
          </p:nvPr>
        </p:nvSpPr>
        <p:spPr>
          <a:xfrm>
            <a:off x="6884994" y="1451730"/>
            <a:ext cx="4717726" cy="4329309"/>
          </a:xfrm>
        </p:spPr>
        <p:txBody>
          <a:bodyPr vert="horz" lIns="91440" tIns="45720" rIns="91440" bIns="45720" rtlCol="0" anchor="t">
            <a:noAutofit/>
          </a:bodyPr>
          <a:lstStyle/>
          <a:p>
            <a:r>
              <a:rPr lang="en-US" sz="2400" dirty="0">
                <a:solidFill>
                  <a:schemeClr val="accent4"/>
                </a:solidFill>
                <a:latin typeface="Comic Sans MS"/>
                <a:cs typeface="Calibri"/>
              </a:rPr>
              <a:t>Your child will have access to fruit and other snack items daily. </a:t>
            </a:r>
          </a:p>
          <a:p>
            <a:pPr marL="0" indent="0">
              <a:buNone/>
            </a:pPr>
            <a:r>
              <a:rPr lang="en-US" sz="2400" dirty="0">
                <a:solidFill>
                  <a:schemeClr val="accent4"/>
                </a:solidFill>
                <a:latin typeface="Comic Sans MS"/>
                <a:cs typeface="Calibri"/>
              </a:rPr>
              <a:t> </a:t>
            </a:r>
          </a:p>
          <a:p>
            <a:r>
              <a:rPr lang="en-US" sz="2400" dirty="0">
                <a:solidFill>
                  <a:schemeClr val="accent4"/>
                </a:solidFill>
                <a:latin typeface="Comic Sans MS"/>
                <a:cs typeface="Calibri"/>
              </a:rPr>
              <a:t>If you would like your child to have milk this is a payable service. Please see </a:t>
            </a:r>
            <a:r>
              <a:rPr lang="en-US" sz="2400">
                <a:solidFill>
                  <a:schemeClr val="accent4"/>
                </a:solidFill>
                <a:latin typeface="Comic Sans MS"/>
                <a:cs typeface="Calibri"/>
              </a:rPr>
              <a:t>the office for </a:t>
            </a:r>
            <a:r>
              <a:rPr lang="en-US" sz="2400" dirty="0">
                <a:solidFill>
                  <a:schemeClr val="accent4"/>
                </a:solidFill>
                <a:latin typeface="Comic Sans MS"/>
                <a:cs typeface="Calibri"/>
              </a:rPr>
              <a:t>more details. </a:t>
            </a:r>
          </a:p>
        </p:txBody>
      </p:sp>
    </p:spTree>
    <p:extLst>
      <p:ext uri="{BB962C8B-B14F-4D97-AF65-F5344CB8AC3E}">
        <p14:creationId xmlns:p14="http://schemas.microsoft.com/office/powerpoint/2010/main" val="39390585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816" y="164098"/>
            <a:ext cx="10515600" cy="1325563"/>
          </a:xfrm>
        </p:spPr>
        <p:txBody>
          <a:bodyPr/>
          <a:lstStyle/>
          <a:p>
            <a:pPr algn="ctr"/>
            <a:r>
              <a:rPr lang="en-GB" dirty="0">
                <a:latin typeface="Comic Sans MS" panose="030F0702030302020204" pitchFamily="66" charset="0"/>
              </a:rPr>
              <a:t>Year 2 Teachers </a:t>
            </a:r>
          </a:p>
        </p:txBody>
      </p:sp>
      <p:sp>
        <p:nvSpPr>
          <p:cNvPr id="15" name="TextBox 14"/>
          <p:cNvSpPr txBox="1"/>
          <p:nvPr/>
        </p:nvSpPr>
        <p:spPr>
          <a:xfrm>
            <a:off x="6385499" y="3598700"/>
            <a:ext cx="2586859" cy="461665"/>
          </a:xfrm>
          <a:prstGeom prst="rect">
            <a:avLst/>
          </a:prstGeom>
          <a:noFill/>
        </p:spPr>
        <p:txBody>
          <a:bodyPr wrap="square" rtlCol="0">
            <a:spAutoFit/>
          </a:bodyPr>
          <a:lstStyle/>
          <a:p>
            <a:r>
              <a:rPr lang="en-GB" sz="2400" dirty="0"/>
              <a:t>Miss Bailey</a:t>
            </a:r>
          </a:p>
        </p:txBody>
      </p:sp>
      <p:pic>
        <p:nvPicPr>
          <p:cNvPr id="1030" name="Picture 6" descr="https://www.bowerham.co.uk/wp-content/uploads/2019/10/DSC_55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631" y="-20550188"/>
            <a:ext cx="2402139" cy="36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202361" y="3598699"/>
            <a:ext cx="2893639" cy="461665"/>
          </a:xfrm>
          <a:prstGeom prst="rect">
            <a:avLst/>
          </a:prstGeom>
          <a:noFill/>
        </p:spPr>
        <p:txBody>
          <a:bodyPr wrap="square" rtlCol="0">
            <a:spAutoFit/>
          </a:bodyPr>
          <a:lstStyle/>
          <a:p>
            <a:r>
              <a:rPr lang="en-GB" sz="2400" dirty="0"/>
              <a:t>Mr Essa</a:t>
            </a:r>
          </a:p>
        </p:txBody>
      </p:sp>
      <p:pic>
        <p:nvPicPr>
          <p:cNvPr id="4" name="Picture 3">
            <a:extLst>
              <a:ext uri="{FF2B5EF4-FFF2-40B4-BE49-F238E27FC236}">
                <a16:creationId xmlns:a16="http://schemas.microsoft.com/office/drawing/2014/main" id="{F786C0D8-ED7B-4AD5-8AEF-1B609B402931}"/>
              </a:ext>
            </a:extLst>
          </p:cNvPr>
          <p:cNvPicPr>
            <a:picLocks noChangeAspect="1"/>
          </p:cNvPicPr>
          <p:nvPr/>
        </p:nvPicPr>
        <p:blipFill>
          <a:blip r:embed="rId3"/>
          <a:stretch>
            <a:fillRect/>
          </a:stretch>
        </p:blipFill>
        <p:spPr>
          <a:xfrm>
            <a:off x="2883789" y="1216490"/>
            <a:ext cx="1948188" cy="2361564"/>
          </a:xfrm>
          <a:prstGeom prst="rect">
            <a:avLst/>
          </a:prstGeom>
        </p:spPr>
      </p:pic>
      <p:sp>
        <p:nvSpPr>
          <p:cNvPr id="12" name="TextBox 11">
            <a:extLst>
              <a:ext uri="{FF2B5EF4-FFF2-40B4-BE49-F238E27FC236}">
                <a16:creationId xmlns:a16="http://schemas.microsoft.com/office/drawing/2014/main" id="{F4485A5E-ADFB-47DE-A68A-18CE149D3A2E}"/>
              </a:ext>
            </a:extLst>
          </p:cNvPr>
          <p:cNvSpPr txBox="1"/>
          <p:nvPr/>
        </p:nvSpPr>
        <p:spPr>
          <a:xfrm>
            <a:off x="4931369" y="5952260"/>
            <a:ext cx="2000148" cy="461665"/>
          </a:xfrm>
          <a:prstGeom prst="rect">
            <a:avLst/>
          </a:prstGeom>
          <a:noFill/>
        </p:spPr>
        <p:txBody>
          <a:bodyPr wrap="square" rtlCol="0">
            <a:spAutoFit/>
          </a:bodyPr>
          <a:lstStyle/>
          <a:p>
            <a:r>
              <a:rPr lang="en-GB" sz="2400" dirty="0"/>
              <a:t>Mrs Bradshaw</a:t>
            </a:r>
          </a:p>
        </p:txBody>
      </p:sp>
      <p:sp>
        <p:nvSpPr>
          <p:cNvPr id="14" name="TextBox 13">
            <a:extLst>
              <a:ext uri="{FF2B5EF4-FFF2-40B4-BE49-F238E27FC236}">
                <a16:creationId xmlns:a16="http://schemas.microsoft.com/office/drawing/2014/main" id="{882C7CCA-A963-4F95-83F1-9A9788DBFD3D}"/>
              </a:ext>
            </a:extLst>
          </p:cNvPr>
          <p:cNvSpPr txBox="1"/>
          <p:nvPr/>
        </p:nvSpPr>
        <p:spPr>
          <a:xfrm>
            <a:off x="1832669" y="5961382"/>
            <a:ext cx="2670976" cy="461665"/>
          </a:xfrm>
          <a:prstGeom prst="rect">
            <a:avLst/>
          </a:prstGeom>
          <a:noFill/>
        </p:spPr>
        <p:txBody>
          <a:bodyPr wrap="square" rtlCol="0">
            <a:spAutoFit/>
          </a:bodyPr>
          <a:lstStyle/>
          <a:p>
            <a:r>
              <a:rPr lang="en-GB" sz="2400" dirty="0"/>
              <a:t>Miss Henderson</a:t>
            </a:r>
          </a:p>
        </p:txBody>
      </p:sp>
      <p:sp>
        <p:nvSpPr>
          <p:cNvPr id="17" name="TextBox 16">
            <a:extLst>
              <a:ext uri="{FF2B5EF4-FFF2-40B4-BE49-F238E27FC236}">
                <a16:creationId xmlns:a16="http://schemas.microsoft.com/office/drawing/2014/main" id="{AA923033-AA09-4EEA-A706-D79E4BF5F944}"/>
              </a:ext>
            </a:extLst>
          </p:cNvPr>
          <p:cNvSpPr txBox="1"/>
          <p:nvPr/>
        </p:nvSpPr>
        <p:spPr>
          <a:xfrm>
            <a:off x="7840148" y="5938571"/>
            <a:ext cx="2893639" cy="461665"/>
          </a:xfrm>
          <a:prstGeom prst="rect">
            <a:avLst/>
          </a:prstGeom>
          <a:noFill/>
        </p:spPr>
        <p:txBody>
          <a:bodyPr wrap="square" rtlCol="0">
            <a:spAutoFit/>
          </a:bodyPr>
          <a:lstStyle/>
          <a:p>
            <a:r>
              <a:rPr lang="en-GB" sz="2400" dirty="0"/>
              <a:t>Mrs </a:t>
            </a:r>
            <a:r>
              <a:rPr lang="en-GB" sz="2400" dirty="0" err="1"/>
              <a:t>Carradice</a:t>
            </a:r>
            <a:endParaRPr lang="en-GB" sz="2400" dirty="0"/>
          </a:p>
        </p:txBody>
      </p:sp>
      <p:pic>
        <p:nvPicPr>
          <p:cNvPr id="19" name="Picture 18">
            <a:extLst>
              <a:ext uri="{FF2B5EF4-FFF2-40B4-BE49-F238E27FC236}">
                <a16:creationId xmlns:a16="http://schemas.microsoft.com/office/drawing/2014/main" id="{AB771690-C50E-4078-942D-5BE534AEC7D2}"/>
              </a:ext>
            </a:extLst>
          </p:cNvPr>
          <p:cNvPicPr>
            <a:picLocks noChangeAspect="1"/>
          </p:cNvPicPr>
          <p:nvPr/>
        </p:nvPicPr>
        <p:blipFill>
          <a:blip r:embed="rId4"/>
          <a:stretch>
            <a:fillRect/>
          </a:stretch>
        </p:blipFill>
        <p:spPr>
          <a:xfrm>
            <a:off x="5204470" y="4096628"/>
            <a:ext cx="1299323" cy="1855631"/>
          </a:xfrm>
          <a:prstGeom prst="rect">
            <a:avLst/>
          </a:prstGeom>
        </p:spPr>
      </p:pic>
      <p:pic>
        <p:nvPicPr>
          <p:cNvPr id="22" name="Picture 21">
            <a:extLst>
              <a:ext uri="{FF2B5EF4-FFF2-40B4-BE49-F238E27FC236}">
                <a16:creationId xmlns:a16="http://schemas.microsoft.com/office/drawing/2014/main" id="{1D5E2824-2FD9-40F3-A442-4CCE06043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945836" y="4263799"/>
            <a:ext cx="2056014" cy="1365561"/>
          </a:xfrm>
          <a:prstGeom prst="rect">
            <a:avLst/>
          </a:prstGeom>
        </p:spPr>
      </p:pic>
      <p:pic>
        <p:nvPicPr>
          <p:cNvPr id="8" name="Picture 7">
            <a:extLst>
              <a:ext uri="{FF2B5EF4-FFF2-40B4-BE49-F238E27FC236}">
                <a16:creationId xmlns:a16="http://schemas.microsoft.com/office/drawing/2014/main" id="{F408A260-7117-4E1F-9421-4876AFEDDE22}"/>
              </a:ext>
            </a:extLst>
          </p:cNvPr>
          <p:cNvPicPr>
            <a:picLocks noChangeAspect="1"/>
          </p:cNvPicPr>
          <p:nvPr/>
        </p:nvPicPr>
        <p:blipFill>
          <a:blip r:embed="rId6"/>
          <a:stretch>
            <a:fillRect/>
          </a:stretch>
        </p:blipFill>
        <p:spPr>
          <a:xfrm>
            <a:off x="6195690" y="1003689"/>
            <a:ext cx="1730006" cy="2595010"/>
          </a:xfrm>
          <a:prstGeom prst="rect">
            <a:avLst/>
          </a:prstGeom>
        </p:spPr>
      </p:pic>
      <p:pic>
        <p:nvPicPr>
          <p:cNvPr id="9" name="Picture 8">
            <a:extLst>
              <a:ext uri="{FF2B5EF4-FFF2-40B4-BE49-F238E27FC236}">
                <a16:creationId xmlns:a16="http://schemas.microsoft.com/office/drawing/2014/main" id="{ACF2DFB7-731C-4454-A3E4-6E27477B08FB}"/>
              </a:ext>
            </a:extLst>
          </p:cNvPr>
          <p:cNvPicPr>
            <a:picLocks noChangeAspect="1"/>
          </p:cNvPicPr>
          <p:nvPr/>
        </p:nvPicPr>
        <p:blipFill>
          <a:blip r:embed="rId7"/>
          <a:stretch>
            <a:fillRect/>
          </a:stretch>
        </p:blipFill>
        <p:spPr>
          <a:xfrm>
            <a:off x="8115631" y="3954589"/>
            <a:ext cx="1322654" cy="1983982"/>
          </a:xfrm>
          <a:prstGeom prst="rect">
            <a:avLst/>
          </a:prstGeom>
        </p:spPr>
      </p:pic>
    </p:spTree>
    <p:extLst>
      <p:ext uri="{BB962C8B-B14F-4D97-AF65-F5344CB8AC3E}">
        <p14:creationId xmlns:p14="http://schemas.microsoft.com/office/powerpoint/2010/main" val="4186605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a:extLst>
              <a:ext uri="{FF2B5EF4-FFF2-40B4-BE49-F238E27FC236}">
                <a16:creationId xmlns:a16="http://schemas.microsoft.com/office/drawing/2014/main" id="{261A0764-7528-90E2-CFDD-D13AB19F58E4}"/>
              </a:ext>
            </a:extLst>
          </p:cNvPr>
          <p:cNvPicPr>
            <a:picLocks noGrp="1" noChangeAspect="1"/>
          </p:cNvPicPr>
          <p:nvPr>
            <p:ph idx="1"/>
          </p:nvPr>
        </p:nvPicPr>
        <p:blipFill rotWithShape="1">
          <a:blip r:embed="rId2"/>
          <a:srcRect l="196" r="2867" b="-1"/>
          <a:stretch/>
        </p:blipFill>
        <p:spPr>
          <a:xfrm>
            <a:off x="3100250" y="10"/>
            <a:ext cx="9091747"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1FE1B8-E4F7-515A-B304-028F8F22D9C4}"/>
              </a:ext>
            </a:extLst>
          </p:cNvPr>
          <p:cNvSpPr>
            <a:spLocks noGrp="1"/>
          </p:cNvSpPr>
          <p:nvPr>
            <p:ph type="title"/>
          </p:nvPr>
        </p:nvSpPr>
        <p:spPr>
          <a:xfrm>
            <a:off x="55323" y="-334245"/>
            <a:ext cx="8373312" cy="1899912"/>
          </a:xfrm>
        </p:spPr>
        <p:txBody>
          <a:bodyPr vert="horz" lIns="91440" tIns="45720" rIns="91440" bIns="45720" rtlCol="0" anchor="ctr">
            <a:normAutofit/>
          </a:bodyPr>
          <a:lstStyle/>
          <a:p>
            <a:r>
              <a:rPr lang="en-US" sz="4000" dirty="0">
                <a:solidFill>
                  <a:srgbClr val="7030A0"/>
                </a:solidFill>
                <a:latin typeface="Comic Sans MS"/>
              </a:rPr>
              <a:t>Areas of Provision </a:t>
            </a:r>
          </a:p>
        </p:txBody>
      </p:sp>
      <p:sp>
        <p:nvSpPr>
          <p:cNvPr id="5" name="TextBox 4">
            <a:extLst>
              <a:ext uri="{FF2B5EF4-FFF2-40B4-BE49-F238E27FC236}">
                <a16:creationId xmlns:a16="http://schemas.microsoft.com/office/drawing/2014/main" id="{76106DEA-5B98-515C-DE61-4625709460DF}"/>
              </a:ext>
            </a:extLst>
          </p:cNvPr>
          <p:cNvSpPr txBox="1"/>
          <p:nvPr/>
        </p:nvSpPr>
        <p:spPr>
          <a:xfrm>
            <a:off x="-5" y="1030917"/>
            <a:ext cx="6279506" cy="45618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dirty="0">
                <a:latin typeface="Comic Sans MS"/>
              </a:rPr>
              <a:t>In the classrooms, corridor and outdoor area we have lots of exciting areas which give you opportunities to learn through play and challenges!</a:t>
            </a:r>
            <a:endParaRPr lang="en-US" dirty="0">
              <a:latin typeface="Comic Sans MS"/>
              <a:cs typeface="Calibri"/>
            </a:endParaRPr>
          </a:p>
          <a:p>
            <a:pPr>
              <a:lnSpc>
                <a:spcPct val="90000"/>
              </a:lnSpc>
              <a:spcAft>
                <a:spcPts val="600"/>
              </a:spcAft>
            </a:pPr>
            <a:endParaRPr lang="en-US" sz="1600" dirty="0">
              <a:latin typeface="Comic Sans MS"/>
            </a:endParaRPr>
          </a:p>
          <a:p>
            <a:pPr marL="285750" indent="-228600">
              <a:lnSpc>
                <a:spcPct val="90000"/>
              </a:lnSpc>
              <a:spcAft>
                <a:spcPts val="600"/>
              </a:spcAft>
              <a:buFont typeface="Arial" panose="020B0604020202020204" pitchFamily="34" charset="0"/>
              <a:buChar char="•"/>
            </a:pPr>
            <a:endParaRPr lang="en-US" sz="1600" dirty="0">
              <a:latin typeface="Comic Sans MS"/>
              <a:cs typeface="Calibri"/>
            </a:endParaRPr>
          </a:p>
        </p:txBody>
      </p:sp>
    </p:spTree>
    <p:extLst>
      <p:ext uri="{BB962C8B-B14F-4D97-AF65-F5344CB8AC3E}">
        <p14:creationId xmlns:p14="http://schemas.microsoft.com/office/powerpoint/2010/main" val="37725080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074" name="Picture 2" descr="Showbie - Crunchbase Company Profile &amp; Fun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20" y="1754521"/>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howbie — Az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904" y="-252422"/>
            <a:ext cx="4611033" cy="22142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15840" y="1249680"/>
            <a:ext cx="7376160" cy="4524315"/>
          </a:xfrm>
          <a:prstGeom prst="rect">
            <a:avLst/>
          </a:prstGeom>
          <a:noFill/>
        </p:spPr>
        <p:txBody>
          <a:bodyPr wrap="square" rtlCol="0">
            <a:spAutoFit/>
          </a:bodyPr>
          <a:lstStyle/>
          <a:p>
            <a:r>
              <a:rPr lang="en-GB" sz="2400" dirty="0">
                <a:latin typeface="Comic Sans MS" panose="030F0702030302020204" pitchFamily="66" charset="0"/>
              </a:rPr>
              <a:t>In Year 2 we will continue to use Showbie as our online learning platform everyday. We will engage and communicate with you through </a:t>
            </a:r>
            <a:r>
              <a:rPr lang="en-GB" sz="2400" dirty="0" err="1">
                <a:latin typeface="Comic Sans MS" panose="030F0702030302020204" pitchFamily="66" charset="0"/>
              </a:rPr>
              <a:t>Showbie</a:t>
            </a:r>
            <a:r>
              <a:rPr lang="en-GB" sz="2400" dirty="0">
                <a:latin typeface="Comic Sans MS" panose="030F0702030302020204" pitchFamily="66" charset="0"/>
              </a:rPr>
              <a:t>, keeping you up to date with what we are doing and sharing any key messages.</a:t>
            </a:r>
          </a:p>
          <a:p>
            <a:endParaRPr lang="en-GB" sz="2400" dirty="0">
              <a:latin typeface="Comic Sans MS" panose="030F0702030302020204" pitchFamily="66" charset="0"/>
            </a:endParaRPr>
          </a:p>
          <a:p>
            <a:r>
              <a:rPr lang="en-GB" sz="2400" dirty="0">
                <a:latin typeface="Comic Sans MS" panose="030F0702030302020204" pitchFamily="66" charset="0"/>
              </a:rPr>
              <a:t>It is really important that you engage with Showbie as your child’s classwork, homework and other information such as awards, reports and curriculum support resources can be found here as in Year 1.</a:t>
            </a:r>
          </a:p>
          <a:p>
            <a:endParaRPr lang="en-GB" sz="2400" dirty="0">
              <a:latin typeface="Comic Sans MS" panose="030F0702030302020204" pitchFamily="66" charset="0"/>
            </a:endParaRPr>
          </a:p>
        </p:txBody>
      </p:sp>
    </p:spTree>
    <p:extLst>
      <p:ext uri="{BB962C8B-B14F-4D97-AF65-F5344CB8AC3E}">
        <p14:creationId xmlns:p14="http://schemas.microsoft.com/office/powerpoint/2010/main" val="61855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2587ECF-85E9-4393-9D87-8EB6F3F6C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C99141-E401-CD70-CE6A-17E7B725010B}"/>
              </a:ext>
            </a:extLst>
          </p:cNvPr>
          <p:cNvSpPr txBox="1"/>
          <p:nvPr/>
        </p:nvSpPr>
        <p:spPr>
          <a:xfrm>
            <a:off x="671186" y="2080898"/>
            <a:ext cx="5660518" cy="3433583"/>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a:lnSpc>
                <a:spcPct val="90000"/>
              </a:lnSpc>
              <a:spcAft>
                <a:spcPts val="600"/>
              </a:spcAft>
            </a:pPr>
            <a:r>
              <a:rPr lang="en-US" sz="4000" dirty="0">
                <a:solidFill>
                  <a:srgbClr val="7030A0"/>
                </a:solidFill>
                <a:latin typeface="Comic Sans MS"/>
              </a:rPr>
              <a:t>We cannot wait for you to join us in your new classroom!​</a:t>
            </a:r>
            <a:br>
              <a:rPr lang="en-US" sz="4000" dirty="0">
                <a:solidFill>
                  <a:srgbClr val="7030A0"/>
                </a:solidFill>
                <a:latin typeface="Comic Sans MS"/>
              </a:rPr>
            </a:br>
            <a:r>
              <a:rPr lang="en-US" sz="4000" dirty="0">
                <a:solidFill>
                  <a:srgbClr val="7030A0"/>
                </a:solidFill>
                <a:latin typeface="Comic Sans MS"/>
              </a:rPr>
              <a:t>​</a:t>
            </a:r>
            <a:br>
              <a:rPr lang="en-US" sz="4000" dirty="0">
                <a:solidFill>
                  <a:srgbClr val="7030A0"/>
                </a:solidFill>
                <a:latin typeface="Comic Sans MS"/>
              </a:rPr>
            </a:br>
            <a:r>
              <a:rPr lang="en-US" sz="4000" dirty="0">
                <a:solidFill>
                  <a:srgbClr val="7030A0"/>
                </a:solidFill>
                <a:latin typeface="Comic Sans MS"/>
              </a:rPr>
              <a:t>The Year 2 Team</a:t>
            </a:r>
            <a:r>
              <a:rPr lang="en-US" sz="2000" dirty="0"/>
              <a:t> </a:t>
            </a:r>
            <a:endParaRPr lang="en-US" dirty="0"/>
          </a:p>
        </p:txBody>
      </p:sp>
      <p:pic>
        <p:nvPicPr>
          <p:cNvPr id="4" name="Picture 4" descr="Logo, company name&#10;&#10;Description automatically generated">
            <a:extLst>
              <a:ext uri="{FF2B5EF4-FFF2-40B4-BE49-F238E27FC236}">
                <a16:creationId xmlns:a16="http://schemas.microsoft.com/office/drawing/2014/main" id="{ED49B8D2-2A0D-E442-CE72-4500FD4BC50E}"/>
              </a:ext>
            </a:extLst>
          </p:cNvPr>
          <p:cNvPicPr>
            <a:picLocks noGrp="1" noChangeAspect="1"/>
          </p:cNvPicPr>
          <p:nvPr>
            <p:ph idx="1"/>
          </p:nvPr>
        </p:nvPicPr>
        <p:blipFill>
          <a:blip r:embed="rId2"/>
          <a:stretch>
            <a:fillRect/>
          </a:stretch>
        </p:blipFill>
        <p:spPr>
          <a:xfrm>
            <a:off x="5988424" y="887648"/>
            <a:ext cx="5365375" cy="4882491"/>
          </a:xfrm>
          <a:prstGeom prst="rect">
            <a:avLst/>
          </a:prstGeom>
        </p:spPr>
      </p:pic>
    </p:spTree>
    <p:extLst>
      <p:ext uri="{BB962C8B-B14F-4D97-AF65-F5344CB8AC3E}">
        <p14:creationId xmlns:p14="http://schemas.microsoft.com/office/powerpoint/2010/main" val="2913592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E8045-0619-9F68-B6DB-5AA32E1843A3}"/>
              </a:ext>
            </a:extLst>
          </p:cNvPr>
          <p:cNvSpPr>
            <a:spLocks noGrp="1"/>
          </p:cNvSpPr>
          <p:nvPr>
            <p:ph type="title"/>
          </p:nvPr>
        </p:nvSpPr>
        <p:spPr>
          <a:xfrm>
            <a:off x="584108" y="1066801"/>
            <a:ext cx="6509034" cy="3799839"/>
          </a:xfrm>
          <a:noFill/>
        </p:spPr>
        <p:txBody>
          <a:bodyPr vert="horz" lIns="91440" tIns="45720" rIns="91440" bIns="45720" rtlCol="0" anchor="b">
            <a:normAutofit/>
          </a:bodyPr>
          <a:lstStyle/>
          <a:p>
            <a:pPr algn="r"/>
            <a:r>
              <a:rPr lang="en-US" sz="5100" dirty="0">
                <a:latin typeface="Comic Sans MS"/>
              </a:rPr>
              <a:t>Your classroom door will say 2LB or 2UE!</a:t>
            </a:r>
          </a:p>
        </p:txBody>
      </p:sp>
    </p:spTree>
    <p:extLst>
      <p:ext uri="{BB962C8B-B14F-4D97-AF65-F5344CB8AC3E}">
        <p14:creationId xmlns:p14="http://schemas.microsoft.com/office/powerpoint/2010/main" val="211000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81F5AE-D17D-2CE1-E957-F87A8AA5E834}"/>
              </a:ext>
            </a:extLst>
          </p:cNvPr>
          <p:cNvSpPr>
            <a:spLocks noGrp="1"/>
          </p:cNvSpPr>
          <p:nvPr>
            <p:ph type="title"/>
          </p:nvPr>
        </p:nvSpPr>
        <p:spPr>
          <a:xfrm>
            <a:off x="838200" y="562271"/>
            <a:ext cx="5109754" cy="3661386"/>
          </a:xfrm>
        </p:spPr>
        <p:txBody>
          <a:bodyPr vert="horz" lIns="91440" tIns="45720" rIns="91440" bIns="45720" rtlCol="0" anchor="ctr">
            <a:normAutofit/>
          </a:bodyPr>
          <a:lstStyle/>
          <a:p>
            <a:r>
              <a:rPr lang="en-US" dirty="0">
                <a:solidFill>
                  <a:schemeClr val="accent6"/>
                </a:solidFill>
                <a:latin typeface="Comic Sans MS"/>
              </a:rPr>
              <a:t> This is what you will see when you come through the green gates...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80170" y="1063134"/>
            <a:ext cx="6332200" cy="4749150"/>
          </a:xfrm>
          <a:prstGeom prst="rect">
            <a:avLst/>
          </a:prstGeom>
        </p:spPr>
      </p:pic>
    </p:spTree>
    <p:extLst>
      <p:ext uri="{BB962C8B-B14F-4D97-AF65-F5344CB8AC3E}">
        <p14:creationId xmlns:p14="http://schemas.microsoft.com/office/powerpoint/2010/main" val="326982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27CE0-9D60-3EF1-5D6F-A5C68873AB1D}"/>
              </a:ext>
            </a:extLst>
          </p:cNvPr>
          <p:cNvSpPr>
            <a:spLocks noGrp="1"/>
          </p:cNvSpPr>
          <p:nvPr>
            <p:ph type="title"/>
          </p:nvPr>
        </p:nvSpPr>
        <p:spPr>
          <a:xfrm>
            <a:off x="7525574" y="1185742"/>
            <a:ext cx="4087306" cy="4402674"/>
          </a:xfrm>
        </p:spPr>
        <p:txBody>
          <a:bodyPr vert="horz" lIns="91440" tIns="45720" rIns="91440" bIns="45720" rtlCol="0" anchor="b">
            <a:noAutofit/>
          </a:bodyPr>
          <a:lstStyle/>
          <a:p>
            <a:r>
              <a:rPr lang="en-US" sz="5400" dirty="0">
                <a:latin typeface="Comic Sans MS"/>
              </a:rPr>
              <a:t>You will enter the Year 2 Classrooms through the side doors.</a:t>
            </a:r>
          </a:p>
        </p:txBody>
      </p:sp>
      <p:sp>
        <p:nvSpPr>
          <p:cNvPr id="12"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5400" y="948800"/>
            <a:ext cx="6502079" cy="4876559"/>
          </a:xfrm>
          <a:prstGeom prst="rect">
            <a:avLst/>
          </a:prstGeom>
        </p:spPr>
      </p:pic>
    </p:spTree>
    <p:extLst>
      <p:ext uri="{BB962C8B-B14F-4D97-AF65-F5344CB8AC3E}">
        <p14:creationId xmlns:p14="http://schemas.microsoft.com/office/powerpoint/2010/main" val="24399436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8F58EDD9-0685-44E6-9B72-108BB10E1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E8045-0619-9F68-B6DB-5AA32E1843A3}"/>
              </a:ext>
            </a:extLst>
          </p:cNvPr>
          <p:cNvSpPr>
            <a:spLocks noGrp="1"/>
          </p:cNvSpPr>
          <p:nvPr>
            <p:ph type="title"/>
          </p:nvPr>
        </p:nvSpPr>
        <p:spPr>
          <a:xfrm>
            <a:off x="259586" y="2612914"/>
            <a:ext cx="6509034" cy="3799839"/>
          </a:xfrm>
          <a:noFill/>
        </p:spPr>
        <p:txBody>
          <a:bodyPr vert="horz" lIns="91440" tIns="45720" rIns="91440" bIns="45720" rtlCol="0" anchor="b">
            <a:noAutofit/>
          </a:bodyPr>
          <a:lstStyle/>
          <a:p>
            <a:r>
              <a:rPr lang="en-US" sz="2800" dirty="0">
                <a:latin typeface="Comic Sans MS" panose="030F0702030302020204" pitchFamily="66" charset="0"/>
              </a:rPr>
              <a:t>You will have your own peg outside the Year 2 classrooms where you can hang your coat.</a:t>
            </a:r>
            <a:br>
              <a:rPr lang="en-US" sz="2800" dirty="0">
                <a:latin typeface="Comic Sans MS" panose="030F0702030302020204" pitchFamily="66" charset="0"/>
              </a:rPr>
            </a:br>
            <a:br>
              <a:rPr lang="en-GB" sz="2800" dirty="0">
                <a:latin typeface="Comic Sans MS" panose="030F0702030302020204" pitchFamily="66" charset="0"/>
              </a:rPr>
            </a:br>
            <a:r>
              <a:rPr lang="en-US" sz="2800" dirty="0">
                <a:latin typeface="Comic Sans MS" panose="030F0702030302020204" pitchFamily="66" charset="0"/>
              </a:rPr>
              <a:t>Starting in September, all children will need to bring a bag that fits inside their tray — ideally a </a:t>
            </a:r>
            <a:r>
              <a:rPr lang="en-US" sz="2800" b="1" dirty="0">
                <a:latin typeface="Comic Sans MS" panose="030F0702030302020204" pitchFamily="66" charset="0"/>
              </a:rPr>
              <a:t>drawstring bag </a:t>
            </a:r>
            <a:r>
              <a:rPr lang="en-US" sz="2800" dirty="0">
                <a:latin typeface="Comic Sans MS" panose="030F0702030302020204" pitchFamily="66" charset="0"/>
              </a:rPr>
              <a:t>or a </a:t>
            </a:r>
            <a:r>
              <a:rPr lang="en-US" sz="2800" b="1" dirty="0">
                <a:latin typeface="Comic Sans MS" panose="030F0702030302020204" pitchFamily="66" charset="0"/>
              </a:rPr>
              <a:t>book bag</a:t>
            </a:r>
            <a:r>
              <a:rPr lang="en-US" sz="2800" dirty="0">
                <a:latin typeface="Comic Sans MS" panose="030F0702030302020204" pitchFamily="66" charset="0"/>
              </a:rPr>
              <a:t>. </a:t>
            </a:r>
            <a:br>
              <a:rPr lang="en-US" sz="2800" dirty="0">
                <a:latin typeface="Comic Sans MS" panose="030F0702030302020204" pitchFamily="66" charset="0"/>
              </a:rPr>
            </a:br>
            <a:br>
              <a:rPr lang="en-GB" sz="2800" dirty="0">
                <a:latin typeface="Comic Sans MS" panose="030F0702030302020204" pitchFamily="66" charset="0"/>
              </a:rPr>
            </a:br>
            <a:r>
              <a:rPr lang="en-US" sz="2800" dirty="0">
                <a:latin typeface="Comic Sans MS" panose="030F0702030302020204" pitchFamily="66" charset="0"/>
              </a:rPr>
              <a:t>We understand drawstring bags may not be as comfy as rucksacks, so if you prefer, a </a:t>
            </a:r>
            <a:r>
              <a:rPr lang="en-US" sz="2800" b="1" dirty="0">
                <a:latin typeface="Comic Sans MS" panose="030F0702030302020204" pitchFamily="66" charset="0"/>
              </a:rPr>
              <a:t>small/mini rucksack that fits in the tray space is fine</a:t>
            </a:r>
            <a:r>
              <a:rPr lang="en-US" sz="2800" dirty="0">
                <a:latin typeface="Comic Sans MS" panose="030F0702030302020204" pitchFamily="66" charset="0"/>
              </a:rPr>
              <a:t>.</a:t>
            </a:r>
            <a:br>
              <a:rPr lang="en-US" sz="2800" dirty="0">
                <a:latin typeface="Comic Sans MS" panose="030F0702030302020204" pitchFamily="66" charset="0"/>
              </a:rPr>
            </a:br>
            <a:br>
              <a:rPr lang="en-US" sz="2800" dirty="0">
                <a:latin typeface="Comic Sans MS" panose="030F0702030302020204" pitchFamily="66" charset="0"/>
              </a:rPr>
            </a:br>
            <a:r>
              <a:rPr lang="en-US" sz="2800" dirty="0">
                <a:latin typeface="Comic Sans MS" panose="030F0702030302020204" pitchFamily="66" charset="0"/>
              </a:rPr>
              <a:t>The dimensions of the children’s trays are 37cm x 28cm.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835074" y="1324519"/>
            <a:ext cx="5611948" cy="4208961"/>
          </a:xfrm>
          <a:prstGeom prst="rect">
            <a:avLst/>
          </a:prstGeom>
        </p:spPr>
      </p:pic>
    </p:spTree>
    <p:extLst>
      <p:ext uri="{BB962C8B-B14F-4D97-AF65-F5344CB8AC3E}">
        <p14:creationId xmlns:p14="http://schemas.microsoft.com/office/powerpoint/2010/main" val="234247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523C28-1CE1-4CB9-9926-6983C977855D}"/>
              </a:ext>
            </a:extLst>
          </p:cNvPr>
          <p:cNvPicPr>
            <a:picLocks noChangeAspect="1"/>
          </p:cNvPicPr>
          <p:nvPr/>
        </p:nvPicPr>
        <p:blipFill>
          <a:blip r:embed="rId2"/>
          <a:stretch>
            <a:fillRect/>
          </a:stretch>
        </p:blipFill>
        <p:spPr>
          <a:xfrm>
            <a:off x="1351280" y="1336040"/>
            <a:ext cx="5872480" cy="4404360"/>
          </a:xfrm>
          <a:prstGeom prst="rect">
            <a:avLst/>
          </a:prstGeom>
        </p:spPr>
      </p:pic>
      <p:sp>
        <p:nvSpPr>
          <p:cNvPr id="6" name="TextBox 5">
            <a:extLst>
              <a:ext uri="{FF2B5EF4-FFF2-40B4-BE49-F238E27FC236}">
                <a16:creationId xmlns:a16="http://schemas.microsoft.com/office/drawing/2014/main" id="{7117B6FE-45FE-4EAD-A7EE-EAB8C0A53116}"/>
              </a:ext>
            </a:extLst>
          </p:cNvPr>
          <p:cNvSpPr txBox="1"/>
          <p:nvPr/>
        </p:nvSpPr>
        <p:spPr>
          <a:xfrm>
            <a:off x="7934960" y="1442720"/>
            <a:ext cx="3525520" cy="4524315"/>
          </a:xfrm>
          <a:prstGeom prst="rect">
            <a:avLst/>
          </a:prstGeom>
          <a:noFill/>
        </p:spPr>
        <p:txBody>
          <a:bodyPr wrap="square" rtlCol="0">
            <a:spAutoFit/>
          </a:bodyPr>
          <a:lstStyle/>
          <a:p>
            <a:r>
              <a:rPr lang="en-GB" sz="3600" dirty="0">
                <a:latin typeface="Comic Sans MS" panose="030F0702030302020204" pitchFamily="66" charset="0"/>
              </a:rPr>
              <a:t>You’ll then come through the black gates into the year 2 playground and enter through your classroom door</a:t>
            </a:r>
          </a:p>
        </p:txBody>
      </p:sp>
    </p:spTree>
    <p:extLst>
      <p:ext uri="{BB962C8B-B14F-4D97-AF65-F5344CB8AC3E}">
        <p14:creationId xmlns:p14="http://schemas.microsoft.com/office/powerpoint/2010/main" val="212556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1" name="Rectangle 227">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 name="Title 1">
            <a:extLst>
              <a:ext uri="{FF2B5EF4-FFF2-40B4-BE49-F238E27FC236}">
                <a16:creationId xmlns:a16="http://schemas.microsoft.com/office/drawing/2014/main" id="{FDB552D5-A5D3-F305-A53E-792247A74E21}"/>
              </a:ext>
            </a:extLst>
          </p:cNvPr>
          <p:cNvSpPr>
            <a:spLocks noGrp="1"/>
          </p:cNvSpPr>
          <p:nvPr>
            <p:ph type="title"/>
          </p:nvPr>
        </p:nvSpPr>
        <p:spPr>
          <a:xfrm>
            <a:off x="521960" y="244583"/>
            <a:ext cx="5043803" cy="820041"/>
          </a:xfrm>
        </p:spPr>
        <p:txBody>
          <a:bodyPr anchor="b">
            <a:normAutofit/>
          </a:bodyPr>
          <a:lstStyle/>
          <a:p>
            <a:r>
              <a:rPr lang="en-US" sz="3600" b="1" dirty="0">
                <a:latin typeface="Comic Sans MS"/>
                <a:cs typeface="Calibri Light"/>
              </a:rPr>
              <a:t>Book Box</a:t>
            </a:r>
          </a:p>
        </p:txBody>
      </p:sp>
      <p:sp>
        <p:nvSpPr>
          <p:cNvPr id="242" name="Freeform: Shape 229">
            <a:extLst>
              <a:ext uri="{FF2B5EF4-FFF2-40B4-BE49-F238E27FC236}">
                <a16:creationId xmlns:a16="http://schemas.microsoft.com/office/drawing/2014/main" id="{9F68E20E-6240-4DD9-A3D6-57B838407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27728" y="885812"/>
            <a:ext cx="5298208" cy="5037027"/>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3" name="Picture 223" descr="A picture containing text, bunch, colorful, different&#10;&#10;Description automatically generated">
            <a:extLst>
              <a:ext uri="{FF2B5EF4-FFF2-40B4-BE49-F238E27FC236}">
                <a16:creationId xmlns:a16="http://schemas.microsoft.com/office/drawing/2014/main" id="{41954B8D-8C64-DF92-BF4A-BA4178060EF2}"/>
              </a:ext>
            </a:extLst>
          </p:cNvPr>
          <p:cNvPicPr>
            <a:picLocks noChangeAspect="1"/>
          </p:cNvPicPr>
          <p:nvPr/>
        </p:nvPicPr>
        <p:blipFill rotWithShape="1">
          <a:blip r:embed="rId2"/>
          <a:srcRect l="8082" r="23765" b="-2"/>
          <a:stretch/>
        </p:blipFill>
        <p:spPr>
          <a:xfrm>
            <a:off x="6581713" y="1064419"/>
            <a:ext cx="4906732" cy="4679812"/>
          </a:xfrm>
          <a:custGeom>
            <a:avLst/>
            <a:gdLst/>
            <a:ahLst/>
            <a:cxnLst/>
            <a:rect l="l" t="t" r="r" b="b"/>
            <a:pathLst>
              <a:path w="4906732" h="4679812">
                <a:moveTo>
                  <a:pt x="2098733" y="0"/>
                </a:moveTo>
                <a:cubicBezTo>
                  <a:pt x="2440836" y="0"/>
                  <a:pt x="2787571" y="67648"/>
                  <a:pt x="3128936" y="201123"/>
                </a:cubicBezTo>
                <a:cubicBezTo>
                  <a:pt x="3461352" y="330861"/>
                  <a:pt x="3777761" y="521938"/>
                  <a:pt x="4044157" y="753626"/>
                </a:cubicBezTo>
                <a:cubicBezTo>
                  <a:pt x="4315187" y="989269"/>
                  <a:pt x="4528197" y="1257397"/>
                  <a:pt x="4677189" y="1550320"/>
                </a:cubicBezTo>
                <a:cubicBezTo>
                  <a:pt x="4829446" y="1849760"/>
                  <a:pt x="4906732" y="2161706"/>
                  <a:pt x="4906732" y="2477497"/>
                </a:cubicBezTo>
                <a:cubicBezTo>
                  <a:pt x="4906732" y="2795534"/>
                  <a:pt x="4783432" y="2981268"/>
                  <a:pt x="4526828" y="3338417"/>
                </a:cubicBezTo>
                <a:cubicBezTo>
                  <a:pt x="4464915" y="3424553"/>
                  <a:pt x="4400896" y="3513679"/>
                  <a:pt x="4335403" y="3611676"/>
                </a:cubicBezTo>
                <a:cubicBezTo>
                  <a:pt x="3834936" y="4360387"/>
                  <a:pt x="3297724" y="4679812"/>
                  <a:pt x="2539181" y="4679812"/>
                </a:cubicBezTo>
                <a:cubicBezTo>
                  <a:pt x="2041348" y="4679812"/>
                  <a:pt x="1676081" y="4419592"/>
                  <a:pt x="1175614" y="4022687"/>
                </a:cubicBezTo>
                <a:cubicBezTo>
                  <a:pt x="1119704" y="3978338"/>
                  <a:pt x="1063792" y="3934522"/>
                  <a:pt x="1009670" y="3892202"/>
                </a:cubicBezTo>
                <a:cubicBezTo>
                  <a:pt x="716320" y="3662546"/>
                  <a:pt x="439289" y="3445606"/>
                  <a:pt x="254918" y="3210070"/>
                </a:cubicBezTo>
                <a:cubicBezTo>
                  <a:pt x="78655" y="2984902"/>
                  <a:pt x="0" y="2758986"/>
                  <a:pt x="0" y="2477497"/>
                </a:cubicBezTo>
                <a:cubicBezTo>
                  <a:pt x="0" y="1771961"/>
                  <a:pt x="203218" y="1137598"/>
                  <a:pt x="572277" y="691216"/>
                </a:cubicBezTo>
                <a:cubicBezTo>
                  <a:pt x="752856" y="472887"/>
                  <a:pt x="969447" y="303182"/>
                  <a:pt x="1216048" y="186911"/>
                </a:cubicBezTo>
                <a:cubicBezTo>
                  <a:pt x="1479180" y="62945"/>
                  <a:pt x="1776110" y="0"/>
                  <a:pt x="2098733" y="0"/>
                </a:cubicBezTo>
                <a:close/>
              </a:path>
            </a:pathLst>
          </a:custGeom>
        </p:spPr>
      </p:pic>
      <p:sp>
        <p:nvSpPr>
          <p:cNvPr id="243" name="Freeform: Shape 231">
            <a:extLst>
              <a:ext uri="{FF2B5EF4-FFF2-40B4-BE49-F238E27FC236}">
                <a16:creationId xmlns:a16="http://schemas.microsoft.com/office/drawing/2014/main" id="{74169F48-3AE4-4FA1-899E-6A598A0FF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466" y="1064419"/>
            <a:ext cx="4906732" cy="4679812"/>
          </a:xfrm>
          <a:custGeom>
            <a:avLst/>
            <a:gdLst>
              <a:gd name="connsiteX0" fmla="*/ 2111892 w 4906732"/>
              <a:gd name="connsiteY0" fmla="*/ 128277 h 4679812"/>
              <a:gd name="connsiteX1" fmla="*/ 1284759 w 4906732"/>
              <a:gd name="connsiteY1" fmla="*/ 304571 h 4679812"/>
              <a:gd name="connsiteX2" fmla="*/ 681504 w 4906732"/>
              <a:gd name="connsiteY2" fmla="*/ 780226 h 4679812"/>
              <a:gd name="connsiteX3" fmla="*/ 145242 w 4906732"/>
              <a:gd name="connsiteY3" fmla="*/ 2465033 h 4679812"/>
              <a:gd name="connsiteX4" fmla="*/ 384115 w 4906732"/>
              <a:gd name="connsiteY4" fmla="*/ 3155989 h 4679812"/>
              <a:gd name="connsiteX5" fmla="*/ 1091369 w 4906732"/>
              <a:gd name="connsiteY5" fmla="*/ 3799371 h 4679812"/>
              <a:gd name="connsiteX6" fmla="*/ 1246870 w 4906732"/>
              <a:gd name="connsiteY6" fmla="*/ 3922444 h 4679812"/>
              <a:gd name="connsiteX7" fmla="*/ 2524620 w 4906732"/>
              <a:gd name="connsiteY7" fmla="*/ 4542238 h 4679812"/>
              <a:gd name="connsiteX8" fmla="*/ 4207799 w 4906732"/>
              <a:gd name="connsiteY8" fmla="*/ 3534781 h 4679812"/>
              <a:gd name="connsiteX9" fmla="*/ 4387177 w 4906732"/>
              <a:gd name="connsiteY9" fmla="*/ 3277045 h 4679812"/>
              <a:gd name="connsiteX10" fmla="*/ 4743172 w 4906732"/>
              <a:gd name="connsiteY10" fmla="*/ 2465033 h 4679812"/>
              <a:gd name="connsiteX11" fmla="*/ 4528076 w 4906732"/>
              <a:gd name="connsiteY11" fmla="*/ 1590526 h 4679812"/>
              <a:gd name="connsiteX12" fmla="*/ 3934883 w 4906732"/>
              <a:gd name="connsiteY12" fmla="*/ 839091 h 4679812"/>
              <a:gd name="connsiteX13" fmla="*/ 3077260 w 4906732"/>
              <a:gd name="connsiteY13" fmla="*/ 317975 h 4679812"/>
              <a:gd name="connsiteX14" fmla="*/ 2111892 w 4906732"/>
              <a:gd name="connsiteY14" fmla="*/ 128277 h 4679812"/>
              <a:gd name="connsiteX15" fmla="*/ 2098733 w 4906732"/>
              <a:gd name="connsiteY15" fmla="*/ 0 h 4679812"/>
              <a:gd name="connsiteX16" fmla="*/ 3128936 w 4906732"/>
              <a:gd name="connsiteY16" fmla="*/ 201123 h 4679812"/>
              <a:gd name="connsiteX17" fmla="*/ 4044157 w 4906732"/>
              <a:gd name="connsiteY17" fmla="*/ 753626 h 4679812"/>
              <a:gd name="connsiteX18" fmla="*/ 4677189 w 4906732"/>
              <a:gd name="connsiteY18" fmla="*/ 1550320 h 4679812"/>
              <a:gd name="connsiteX19" fmla="*/ 4906732 w 4906732"/>
              <a:gd name="connsiteY19" fmla="*/ 2477497 h 4679812"/>
              <a:gd name="connsiteX20" fmla="*/ 4526828 w 4906732"/>
              <a:gd name="connsiteY20" fmla="*/ 3338417 h 4679812"/>
              <a:gd name="connsiteX21" fmla="*/ 4335403 w 4906732"/>
              <a:gd name="connsiteY21" fmla="*/ 3611676 h 4679812"/>
              <a:gd name="connsiteX22" fmla="*/ 2539181 w 4906732"/>
              <a:gd name="connsiteY22" fmla="*/ 4679812 h 4679812"/>
              <a:gd name="connsiteX23" fmla="*/ 1175614 w 4906732"/>
              <a:gd name="connsiteY23" fmla="*/ 4022687 h 4679812"/>
              <a:gd name="connsiteX24" fmla="*/ 1009670 w 4906732"/>
              <a:gd name="connsiteY24" fmla="*/ 3892202 h 4679812"/>
              <a:gd name="connsiteX25" fmla="*/ 254918 w 4906732"/>
              <a:gd name="connsiteY25" fmla="*/ 3210070 h 4679812"/>
              <a:gd name="connsiteX26" fmla="*/ 0 w 4906732"/>
              <a:gd name="connsiteY26" fmla="*/ 2477497 h 4679812"/>
              <a:gd name="connsiteX27" fmla="*/ 572277 w 4906732"/>
              <a:gd name="connsiteY27" fmla="*/ 691216 h 4679812"/>
              <a:gd name="connsiteX28" fmla="*/ 1216048 w 4906732"/>
              <a:gd name="connsiteY28" fmla="*/ 186911 h 4679812"/>
              <a:gd name="connsiteX29" fmla="*/ 2098733 w 4906732"/>
              <a:gd name="connsiteY29" fmla="*/ 0 h 467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906732" h="4679812">
                <a:moveTo>
                  <a:pt x="2111892" y="128277"/>
                </a:moveTo>
                <a:cubicBezTo>
                  <a:pt x="1809573" y="128277"/>
                  <a:pt x="1531330" y="187646"/>
                  <a:pt x="1284759" y="304571"/>
                </a:cubicBezTo>
                <a:cubicBezTo>
                  <a:pt x="1053677" y="414236"/>
                  <a:pt x="850716" y="574300"/>
                  <a:pt x="681504" y="780226"/>
                </a:cubicBezTo>
                <a:cubicBezTo>
                  <a:pt x="335670" y="1201251"/>
                  <a:pt x="145242" y="1799576"/>
                  <a:pt x="145242" y="2465033"/>
                </a:cubicBezTo>
                <a:cubicBezTo>
                  <a:pt x="145242" y="2730530"/>
                  <a:pt x="218947" y="2943614"/>
                  <a:pt x="384115" y="3155989"/>
                </a:cubicBezTo>
                <a:cubicBezTo>
                  <a:pt x="556885" y="3378145"/>
                  <a:pt x="816480" y="3582762"/>
                  <a:pt x="1091369" y="3799371"/>
                </a:cubicBezTo>
                <a:cubicBezTo>
                  <a:pt x="1142084" y="3839287"/>
                  <a:pt x="1194478" y="3880613"/>
                  <a:pt x="1246870" y="3922444"/>
                </a:cubicBezTo>
                <a:cubicBezTo>
                  <a:pt x="1715839" y="4296801"/>
                  <a:pt x="2058119" y="4542238"/>
                  <a:pt x="2524620" y="4542238"/>
                </a:cubicBezTo>
                <a:cubicBezTo>
                  <a:pt x="3235427" y="4542238"/>
                  <a:pt x="3738828" y="4240958"/>
                  <a:pt x="4207799" y="3534781"/>
                </a:cubicBezTo>
                <a:cubicBezTo>
                  <a:pt x="4269169" y="3442350"/>
                  <a:pt x="4329161" y="3358288"/>
                  <a:pt x="4387177" y="3277045"/>
                </a:cubicBezTo>
                <a:cubicBezTo>
                  <a:pt x="4627632" y="2940185"/>
                  <a:pt x="4743172" y="2765002"/>
                  <a:pt x="4743172" y="2465033"/>
                </a:cubicBezTo>
                <a:cubicBezTo>
                  <a:pt x="4743172" y="2167182"/>
                  <a:pt x="4670751" y="1872957"/>
                  <a:pt x="4528076" y="1590526"/>
                </a:cubicBezTo>
                <a:cubicBezTo>
                  <a:pt x="4388460" y="1314244"/>
                  <a:pt x="4188856" y="1061349"/>
                  <a:pt x="3934883" y="839091"/>
                </a:cubicBezTo>
                <a:cubicBezTo>
                  <a:pt x="3685253" y="620565"/>
                  <a:pt x="3388755" y="440343"/>
                  <a:pt x="3077260" y="317975"/>
                </a:cubicBezTo>
                <a:cubicBezTo>
                  <a:pt x="2757379" y="192082"/>
                  <a:pt x="2432465" y="128277"/>
                  <a:pt x="2111892" y="128277"/>
                </a:cubicBezTo>
                <a:close/>
                <a:moveTo>
                  <a:pt x="2098733" y="0"/>
                </a:moveTo>
                <a:cubicBezTo>
                  <a:pt x="2440836" y="0"/>
                  <a:pt x="2787571" y="67648"/>
                  <a:pt x="3128936" y="201123"/>
                </a:cubicBezTo>
                <a:cubicBezTo>
                  <a:pt x="3461352" y="330861"/>
                  <a:pt x="3777761" y="521938"/>
                  <a:pt x="4044157" y="753626"/>
                </a:cubicBezTo>
                <a:cubicBezTo>
                  <a:pt x="4315187" y="989269"/>
                  <a:pt x="4528197" y="1257397"/>
                  <a:pt x="4677189" y="1550320"/>
                </a:cubicBezTo>
                <a:cubicBezTo>
                  <a:pt x="4829446" y="1849760"/>
                  <a:pt x="4906732" y="2161706"/>
                  <a:pt x="4906732" y="2477497"/>
                </a:cubicBezTo>
                <a:cubicBezTo>
                  <a:pt x="4906732" y="2795534"/>
                  <a:pt x="4783432" y="2981268"/>
                  <a:pt x="4526828" y="3338417"/>
                </a:cubicBezTo>
                <a:cubicBezTo>
                  <a:pt x="4464915" y="3424553"/>
                  <a:pt x="4400896" y="3513679"/>
                  <a:pt x="4335403" y="3611676"/>
                </a:cubicBezTo>
                <a:cubicBezTo>
                  <a:pt x="3834936" y="4360387"/>
                  <a:pt x="3297724" y="4679812"/>
                  <a:pt x="2539181" y="4679812"/>
                </a:cubicBezTo>
                <a:cubicBezTo>
                  <a:pt x="2041348" y="4679812"/>
                  <a:pt x="1676081" y="4419592"/>
                  <a:pt x="1175614" y="4022687"/>
                </a:cubicBezTo>
                <a:cubicBezTo>
                  <a:pt x="1119704" y="3978338"/>
                  <a:pt x="1063792" y="3934522"/>
                  <a:pt x="1009670" y="3892202"/>
                </a:cubicBezTo>
                <a:cubicBezTo>
                  <a:pt x="716320" y="3662546"/>
                  <a:pt x="439289" y="3445606"/>
                  <a:pt x="254918" y="3210070"/>
                </a:cubicBezTo>
                <a:cubicBezTo>
                  <a:pt x="78655" y="2984902"/>
                  <a:pt x="0" y="2758986"/>
                  <a:pt x="0" y="2477497"/>
                </a:cubicBezTo>
                <a:cubicBezTo>
                  <a:pt x="0" y="1771961"/>
                  <a:pt x="203218" y="1137598"/>
                  <a:pt x="572277" y="691216"/>
                </a:cubicBezTo>
                <a:cubicBezTo>
                  <a:pt x="752856" y="472887"/>
                  <a:pt x="969447" y="303182"/>
                  <a:pt x="1216048" y="186911"/>
                </a:cubicBezTo>
                <a:cubicBezTo>
                  <a:pt x="1479180" y="62945"/>
                  <a:pt x="1776110" y="0"/>
                  <a:pt x="2098733" y="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6" name="Content Placeholder 2">
            <a:extLst>
              <a:ext uri="{FF2B5EF4-FFF2-40B4-BE49-F238E27FC236}">
                <a16:creationId xmlns:a16="http://schemas.microsoft.com/office/drawing/2014/main" id="{4CE190F4-A739-AEA0-76F0-5A5930BFAF07}"/>
              </a:ext>
            </a:extLst>
          </p:cNvPr>
          <p:cNvGraphicFramePr>
            <a:graphicFrameLocks noGrp="1"/>
          </p:cNvGraphicFramePr>
          <p:nvPr>
            <p:ph idx="1"/>
            <p:extLst>
              <p:ext uri="{D42A27DB-BD31-4B8C-83A1-F6EECF244321}">
                <p14:modId xmlns:p14="http://schemas.microsoft.com/office/powerpoint/2010/main" val="3407415113"/>
              </p:ext>
            </p:extLst>
          </p:nvPr>
        </p:nvGraphicFramePr>
        <p:xfrm>
          <a:off x="302754" y="1484199"/>
          <a:ext cx="7679128" cy="52107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4024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1"/>
        <p:cNvGrpSpPr/>
        <p:nvPr/>
      </p:nvGrpSpPr>
      <p:grpSpPr>
        <a:xfrm>
          <a:off x="0" y="0"/>
          <a:ext cx="0" cy="0"/>
          <a:chOff x="0" y="0"/>
          <a:chExt cx="0" cy="0"/>
        </a:xfrm>
      </p:grpSpPr>
      <p:sp>
        <p:nvSpPr>
          <p:cNvPr id="1033" name="Google Shape;1033;p61"/>
          <p:cNvSpPr txBox="1">
            <a:spLocks noGrp="1"/>
          </p:cNvSpPr>
          <p:nvPr>
            <p:ph type="subTitle" idx="1"/>
          </p:nvPr>
        </p:nvSpPr>
        <p:spPr>
          <a:xfrm>
            <a:off x="5768109" y="3059205"/>
            <a:ext cx="5121535" cy="2556795"/>
          </a:xfrm>
          <a:prstGeom prst="rect">
            <a:avLst/>
          </a:prstGeom>
        </p:spPr>
        <p:txBody>
          <a:bodyPr spcFirstLastPara="1" vert="horz" wrap="square" lIns="121900" tIns="121900" rIns="121900" bIns="121900" rtlCol="0" anchor="b" anchorCtr="0">
            <a:noAutofit/>
          </a:bodyPr>
          <a:lstStyle/>
          <a:p>
            <a:r>
              <a:rPr lang="en-GB" dirty="0">
                <a:solidFill>
                  <a:schemeClr val="bg1"/>
                </a:solidFill>
              </a:rPr>
              <a:t>Your child will bring home reading books to enjoy and return to school regularly.</a:t>
            </a:r>
          </a:p>
          <a:p>
            <a:br>
              <a:rPr lang="en-GB" dirty="0">
                <a:solidFill>
                  <a:schemeClr val="bg1"/>
                </a:solidFill>
              </a:rPr>
            </a:br>
            <a:r>
              <a:rPr lang="en-GB" dirty="0">
                <a:solidFill>
                  <a:schemeClr val="bg1"/>
                </a:solidFill>
              </a:rPr>
              <a:t>Reading at home is a vital part of their progress in Year 2.</a:t>
            </a:r>
          </a:p>
          <a:p>
            <a:endParaRPr lang="en-GB" dirty="0">
              <a:solidFill>
                <a:schemeClr val="bg1"/>
              </a:solidFill>
            </a:endParaRPr>
          </a:p>
          <a:p>
            <a:r>
              <a:rPr lang="en-GB" dirty="0">
                <a:solidFill>
                  <a:schemeClr val="bg1"/>
                </a:solidFill>
              </a:rPr>
              <a:t>We also use Bug Club, an online reading platform. Please encourage your child to use Bug Club alongside their physical books to support their learning.</a:t>
            </a:r>
          </a:p>
        </p:txBody>
      </p:sp>
      <p:sp>
        <p:nvSpPr>
          <p:cNvPr id="1036" name="Google Shape;1036;p61"/>
          <p:cNvSpPr txBox="1">
            <a:spLocks noGrp="1"/>
          </p:cNvSpPr>
          <p:nvPr>
            <p:ph type="title" idx="4"/>
          </p:nvPr>
        </p:nvSpPr>
        <p:spPr>
          <a:xfrm>
            <a:off x="831200" y="593367"/>
            <a:ext cx="10400800" cy="763600"/>
          </a:xfrm>
          <a:prstGeom prst="rect">
            <a:avLst/>
          </a:prstGeom>
        </p:spPr>
        <p:txBody>
          <a:bodyPr spcFirstLastPara="1" vert="horz" wrap="square" lIns="121900" tIns="121900" rIns="121900" bIns="121900" rtlCol="0" anchor="t" anchorCtr="0">
            <a:noAutofit/>
          </a:bodyPr>
          <a:lstStyle/>
          <a:p>
            <a:pPr>
              <a:buSzPts val="990"/>
            </a:pPr>
            <a:r>
              <a:rPr lang="en" dirty="0">
                <a:solidFill>
                  <a:schemeClr val="bg1"/>
                </a:solidFill>
              </a:rPr>
              <a:t>Reading at home</a:t>
            </a:r>
            <a:endParaRPr dirty="0">
              <a:solidFill>
                <a:schemeClr val="bg1"/>
              </a:solidFill>
            </a:endParaRPr>
          </a:p>
        </p:txBody>
      </p:sp>
      <p:pic>
        <p:nvPicPr>
          <p:cNvPr id="5122" name="Picture 2" descr="Bug Club Family | Primary Curriculum">
            <a:extLst>
              <a:ext uri="{FF2B5EF4-FFF2-40B4-BE49-F238E27FC236}">
                <a16:creationId xmlns:a16="http://schemas.microsoft.com/office/drawing/2014/main" id="{77B50CCC-AE67-471D-BC8D-FF48B0F5B0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428" y="68605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dult Reading Child Images - Free Download on Freepik">
            <a:extLst>
              <a:ext uri="{FF2B5EF4-FFF2-40B4-BE49-F238E27FC236}">
                <a16:creationId xmlns:a16="http://schemas.microsoft.com/office/drawing/2014/main" id="{36682B5D-A229-4A9B-AC6E-4E1D0CA1211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2358" y="3497848"/>
            <a:ext cx="2118153" cy="2118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descr="1,600+ Dad Reading Book Stock Illustrations, Royalty-Free Vector Graphics &amp; Clip  Art - iStock | Dad reading book to baby, Dad reading book glasses, Dad  reading book to daughter">
            <a:extLst>
              <a:ext uri="{FF2B5EF4-FFF2-40B4-BE49-F238E27FC236}">
                <a16:creationId xmlns:a16="http://schemas.microsoft.com/office/drawing/2014/main" id="{79773645-3E97-4A4A-B492-5ED5E546139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8003" y="2426547"/>
            <a:ext cx="2363853" cy="2363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73346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F2CCEEB6440147A87AD1DBB6084639" ma:contentTypeVersion="16" ma:contentTypeDescription="Create a new document." ma:contentTypeScope="" ma:versionID="38eecb96bb1ffcf73001b05eab05849d">
  <xsd:schema xmlns:xsd="http://www.w3.org/2001/XMLSchema" xmlns:xs="http://www.w3.org/2001/XMLSchema" xmlns:p="http://schemas.microsoft.com/office/2006/metadata/properties" xmlns:ns2="e2320570-3fc9-4ae3-8faa-b751bb62a537" xmlns:ns3="bdf03931-6a88-42bb-8e17-3e4a6441e257" targetNamespace="http://schemas.microsoft.com/office/2006/metadata/properties" ma:root="true" ma:fieldsID="2c3f94c720ed68bbf36563f643f7aecb" ns2:_="" ns3:_="">
    <xsd:import namespace="e2320570-3fc9-4ae3-8faa-b751bb62a537"/>
    <xsd:import namespace="bdf03931-6a88-42bb-8e17-3e4a6441e2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20570-3fc9-4ae3-8faa-b751bb62a5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149e5c7-25c0-4dc3-9b67-116bd0d78347"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f03931-6a88-42bb-8e17-3e4a6441e25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ea0f43ed-82e2-4667-885d-4fe9f7a274a2}" ma:internalName="TaxCatchAll" ma:showField="CatchAllData" ma:web="bdf03931-6a88-42bb-8e17-3e4a6441e2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df03931-6a88-42bb-8e17-3e4a6441e257" xsi:nil="true"/>
    <lcf76f155ced4ddcb4097134ff3c332f xmlns="e2320570-3fc9-4ae3-8faa-b751bb62a53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013968-494B-488D-A45E-D99471EF5A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320570-3fc9-4ae3-8faa-b751bb62a537"/>
    <ds:schemaRef ds:uri="bdf03931-6a88-42bb-8e17-3e4a6441e2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545237-7C4E-4106-A240-0F957943BC37}">
  <ds:schemaRefs>
    <ds:schemaRef ds:uri="http://schemas.microsoft.com/office/2006/metadata/properties"/>
    <ds:schemaRef ds:uri="http://schemas.microsoft.com/office/infopath/2007/PartnerControls"/>
    <ds:schemaRef ds:uri="bdf03931-6a88-42bb-8e17-3e4a6441e257"/>
    <ds:schemaRef ds:uri="e2320570-3fc9-4ae3-8faa-b751bb62a537"/>
  </ds:schemaRefs>
</ds:datastoreItem>
</file>

<file path=customXml/itemProps3.xml><?xml version="1.0" encoding="utf-8"?>
<ds:datastoreItem xmlns:ds="http://schemas.openxmlformats.org/officeDocument/2006/customXml" ds:itemID="{638D4C49-9F90-4A95-BB91-0CFDEB7FA9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9687</TotalTime>
  <Words>694</Words>
  <Application>Microsoft Office PowerPoint</Application>
  <PresentationFormat>Widescreen</PresentationFormat>
  <Paragraphs>60</Paragraphs>
  <Slides>22</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Meiryo</vt:lpstr>
      <vt:lpstr>Arial</vt:lpstr>
      <vt:lpstr>Calibri</vt:lpstr>
      <vt:lpstr>Calibri Light</vt:lpstr>
      <vt:lpstr>Comic Sans MS</vt:lpstr>
      <vt:lpstr>El Messiri</vt:lpstr>
      <vt:lpstr>Questrial</vt:lpstr>
      <vt:lpstr>office theme</vt:lpstr>
      <vt:lpstr>Year 1 Transition to Year 2</vt:lpstr>
      <vt:lpstr>Year 2 Teachers </vt:lpstr>
      <vt:lpstr>Your classroom door will say 2LB or 2UE!</vt:lpstr>
      <vt:lpstr> This is what you will see when you come through the green gates... </vt:lpstr>
      <vt:lpstr>You will enter the Year 2 Classrooms through the side doors.</vt:lpstr>
      <vt:lpstr>You will have your own peg outside the Year 2 classrooms where you can hang your coat.  Starting in September, all children will need to bring a bag that fits inside their tray — ideally a drawstring bag or a book bag.   We understand drawstring bags may not be as comfy as rucksacks, so if you prefer, a small/mini rucksack that fits in the tray space is fine.  The dimensions of the children’s trays are 37cm x 28cm.  </vt:lpstr>
      <vt:lpstr>PowerPoint Presentation</vt:lpstr>
      <vt:lpstr>Book Box</vt:lpstr>
      <vt:lpstr>Reading at home</vt:lpstr>
      <vt:lpstr>Year 2 Classrooms... </vt:lpstr>
      <vt:lpstr>Year 2 Classrooms... </vt:lpstr>
      <vt:lpstr>The KS1 corridor</vt:lpstr>
      <vt:lpstr>Year 2 toilets</vt:lpstr>
      <vt:lpstr>Outdoor Area</vt:lpstr>
      <vt:lpstr>Playtime and Lunchtime  </vt:lpstr>
      <vt:lpstr>Year 2 P.E day: </vt:lpstr>
      <vt:lpstr>Year 2 Fund </vt:lpstr>
      <vt:lpstr>Behaviour</vt:lpstr>
      <vt:lpstr>Snack time </vt:lpstr>
      <vt:lpstr>Areas of Provision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Georgie Walker</dc:creator>
  <cp:lastModifiedBy>Uwais Essa</cp:lastModifiedBy>
  <cp:revision>419</cp:revision>
  <dcterms:created xsi:type="dcterms:W3CDTF">2022-06-26T18:13:15Z</dcterms:created>
  <dcterms:modified xsi:type="dcterms:W3CDTF">2026-07-03T14:39:43Z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0x010100CAF2CCEEB6440147A87AD1DBB6084639</vt:lpwstr>
  </property>
</Properties>
</file>