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3" r:id="rId3"/>
    <p:sldId id="257" r:id="rId4"/>
    <p:sldId id="258" r:id="rId5"/>
    <p:sldId id="262" r:id="rId6"/>
    <p:sldId id="259" r:id="rId7"/>
    <p:sldId id="260" r:id="rId8"/>
    <p:sldId id="275" r:id="rId9"/>
    <p:sldId id="268" r:id="rId10"/>
    <p:sldId id="269" r:id="rId11"/>
    <p:sldId id="270" r:id="rId12"/>
    <p:sldId id="271" r:id="rId13"/>
    <p:sldId id="272" r:id="rId14"/>
    <p:sldId id="261" r:id="rId15"/>
    <p:sldId id="273" r:id="rId16"/>
    <p:sldId id="27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209" autoAdjust="0"/>
  </p:normalViewPr>
  <p:slideViewPr>
    <p:cSldViewPr snapToGrid="0">
      <p:cViewPr varScale="1">
        <p:scale>
          <a:sx n="57" d="100"/>
          <a:sy n="57" d="100"/>
        </p:scale>
        <p:origin x="7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5A129B1-DBCE-4409-98C5-1DDB8F94CCDE}" type="datetimeFigureOut">
              <a:rPr lang="en-GB" smtClean="0"/>
              <a:t>14/10/2020</a:t>
            </a:fld>
            <a:endParaRPr lang="en-GB"/>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BA5BC71B-AECF-4FC0-9949-12A30F916959}" type="slidenum">
              <a:rPr lang="en-GB" smtClean="0"/>
              <a:t>‹#›</a:t>
            </a:fld>
            <a:endParaRPr lang="en-GB"/>
          </a:p>
        </p:txBody>
      </p:sp>
    </p:spTree>
    <p:extLst>
      <p:ext uri="{BB962C8B-B14F-4D97-AF65-F5344CB8AC3E}">
        <p14:creationId xmlns:p14="http://schemas.microsoft.com/office/powerpoint/2010/main" val="2288309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5A129B1-DBCE-4409-98C5-1DDB8F94CCDE}" type="datetimeFigureOut">
              <a:rPr lang="en-GB" smtClean="0"/>
              <a:t>14/10/2020</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A5BC71B-AECF-4FC0-9949-12A30F916959}" type="slidenum">
              <a:rPr lang="en-GB" smtClean="0"/>
              <a:t>‹#›</a:t>
            </a:fld>
            <a:endParaRPr lang="en-GB"/>
          </a:p>
        </p:txBody>
      </p:sp>
    </p:spTree>
    <p:extLst>
      <p:ext uri="{BB962C8B-B14F-4D97-AF65-F5344CB8AC3E}">
        <p14:creationId xmlns:p14="http://schemas.microsoft.com/office/powerpoint/2010/main" val="4083881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5A129B1-DBCE-4409-98C5-1DDB8F94CCDE}" type="datetimeFigureOut">
              <a:rPr lang="en-GB" smtClean="0"/>
              <a:t>14/10/2020</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A5BC71B-AECF-4FC0-9949-12A30F916959}" type="slidenum">
              <a:rPr lang="en-GB" smtClean="0"/>
              <a:t>‹#›</a:t>
            </a:fld>
            <a:endParaRPr lang="en-GB"/>
          </a:p>
        </p:txBody>
      </p:sp>
    </p:spTree>
    <p:extLst>
      <p:ext uri="{BB962C8B-B14F-4D97-AF65-F5344CB8AC3E}">
        <p14:creationId xmlns:p14="http://schemas.microsoft.com/office/powerpoint/2010/main" val="2544173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5A129B1-DBCE-4409-98C5-1DDB8F94CCDE}" type="datetimeFigureOut">
              <a:rPr lang="en-GB" smtClean="0"/>
              <a:t>14/10/2020</a:t>
            </a:fld>
            <a:endParaRPr lang="en-GB"/>
          </a:p>
        </p:txBody>
      </p:sp>
      <p:sp>
        <p:nvSpPr>
          <p:cNvPr id="5" name="Footer Placeholder 4"/>
          <p:cNvSpPr>
            <a:spLocks noGrp="1"/>
          </p:cNvSpPr>
          <p:nvPr>
            <p:ph type="ftr" sz="quarter" idx="11"/>
          </p:nvPr>
        </p:nvSpPr>
        <p:spPr/>
        <p:txBody>
          <a:bodyPr/>
          <a:lstStyle/>
          <a:p>
            <a:endParaRPr lang="en-GB"/>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A5BC71B-AECF-4FC0-9949-12A30F916959}" type="slidenum">
              <a:rPr lang="en-GB" smtClean="0"/>
              <a:t>‹#›</a:t>
            </a:fld>
            <a:endParaRPr lang="en-GB"/>
          </a:p>
        </p:txBody>
      </p:sp>
    </p:spTree>
    <p:extLst>
      <p:ext uri="{BB962C8B-B14F-4D97-AF65-F5344CB8AC3E}">
        <p14:creationId xmlns:p14="http://schemas.microsoft.com/office/powerpoint/2010/main" val="13698929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5A129B1-DBCE-4409-98C5-1DDB8F94CCDE}" type="datetimeFigureOut">
              <a:rPr lang="en-GB" smtClean="0"/>
              <a:t>14/10/2020</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A5BC71B-AECF-4FC0-9949-12A30F916959}" type="slidenum">
              <a:rPr lang="en-GB" smtClean="0"/>
              <a:t>‹#›</a:t>
            </a:fld>
            <a:endParaRPr lang="en-GB"/>
          </a:p>
        </p:txBody>
      </p:sp>
    </p:spTree>
    <p:extLst>
      <p:ext uri="{BB962C8B-B14F-4D97-AF65-F5344CB8AC3E}">
        <p14:creationId xmlns:p14="http://schemas.microsoft.com/office/powerpoint/2010/main" val="3509454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5A129B1-DBCE-4409-98C5-1DDB8F94CCDE}" type="datetimeFigureOut">
              <a:rPr lang="en-GB" smtClean="0"/>
              <a:t>14/10/2020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A5BC71B-AECF-4FC0-9949-12A30F916959}" type="slidenum">
              <a:rPr lang="en-GB" smtClean="0"/>
              <a:t>‹#›</a:t>
            </a:fld>
            <a:endParaRPr lang="en-GB"/>
          </a:p>
        </p:txBody>
      </p:sp>
    </p:spTree>
    <p:extLst>
      <p:ext uri="{BB962C8B-B14F-4D97-AF65-F5344CB8AC3E}">
        <p14:creationId xmlns:p14="http://schemas.microsoft.com/office/powerpoint/2010/main" val="2387491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5A129B1-DBCE-4409-98C5-1DDB8F94CCDE}" type="datetimeFigureOut">
              <a:rPr lang="en-GB" smtClean="0"/>
              <a:t>14/10/2020</a:t>
            </a:fld>
            <a:endParaRPr lang="en-GB"/>
          </a:p>
        </p:txBody>
      </p:sp>
      <p:sp>
        <p:nvSpPr>
          <p:cNvPr id="8" name="Footer Placeholder 7"/>
          <p:cNvSpPr>
            <a:spLocks noGrp="1"/>
          </p:cNvSpPr>
          <p:nvPr>
            <p:ph type="ftr" sz="quarter" idx="11"/>
          </p:nvPr>
        </p:nvSpPr>
        <p:spPr>
          <a:xfrm>
            <a:off x="561111" y="6391838"/>
            <a:ext cx="3644282" cy="304801"/>
          </a:xfrm>
        </p:spPr>
        <p:txBody>
          <a:bodyPr/>
          <a:lstStyle/>
          <a:p>
            <a:endParaRPr lang="en-GB"/>
          </a:p>
        </p:txBody>
      </p:sp>
      <p:sp>
        <p:nvSpPr>
          <p:cNvPr id="9" name="Slide Number Placeholder 8"/>
          <p:cNvSpPr>
            <a:spLocks noGrp="1"/>
          </p:cNvSpPr>
          <p:nvPr>
            <p:ph type="sldNum" sz="quarter" idx="12"/>
          </p:nvPr>
        </p:nvSpPr>
        <p:spPr/>
        <p:txBody>
          <a:bodyPr/>
          <a:lstStyle/>
          <a:p>
            <a:fld id="{BA5BC71B-AECF-4FC0-9949-12A30F916959}" type="slidenum">
              <a:rPr lang="en-GB" smtClean="0"/>
              <a:t>‹#›</a:t>
            </a:fld>
            <a:endParaRPr lang="en-GB"/>
          </a:p>
        </p:txBody>
      </p:sp>
    </p:spTree>
    <p:extLst>
      <p:ext uri="{BB962C8B-B14F-4D97-AF65-F5344CB8AC3E}">
        <p14:creationId xmlns:p14="http://schemas.microsoft.com/office/powerpoint/2010/main" val="10414283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5A129B1-DBCE-4409-98C5-1DDB8F94CCDE}" type="datetimeFigureOut">
              <a:rPr lang="en-GB" smtClean="0"/>
              <a:t>14/10/2020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5BC71B-AECF-4FC0-9949-12A30F916959}" type="slidenum">
              <a:rPr lang="en-GB" smtClean="0"/>
              <a:t>‹#›</a:t>
            </a:fld>
            <a:endParaRPr lang="en-GB"/>
          </a:p>
        </p:txBody>
      </p:sp>
    </p:spTree>
    <p:extLst>
      <p:ext uri="{BB962C8B-B14F-4D97-AF65-F5344CB8AC3E}">
        <p14:creationId xmlns:p14="http://schemas.microsoft.com/office/powerpoint/2010/main" val="28179847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5A129B1-DBCE-4409-98C5-1DDB8F94CCDE}" type="datetimeFigureOut">
              <a:rPr lang="en-GB" smtClean="0"/>
              <a:t>14/10/2020</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A5BC71B-AECF-4FC0-9949-12A30F916959}" type="slidenum">
              <a:rPr lang="en-GB" smtClean="0"/>
              <a:t>‹#›</a:t>
            </a:fld>
            <a:endParaRPr lang="en-GB"/>
          </a:p>
        </p:txBody>
      </p:sp>
    </p:spTree>
    <p:extLst>
      <p:ext uri="{BB962C8B-B14F-4D97-AF65-F5344CB8AC3E}">
        <p14:creationId xmlns:p14="http://schemas.microsoft.com/office/powerpoint/2010/main" val="3202311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A129B1-DBCE-4409-98C5-1DDB8F94CCDE}" type="datetimeFigureOut">
              <a:rPr lang="en-GB" smtClean="0"/>
              <a:t>14/10/2020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5BC71B-AECF-4FC0-9949-12A30F916959}" type="slidenum">
              <a:rPr lang="en-GB" smtClean="0"/>
              <a:t>‹#›</a:t>
            </a:fld>
            <a:endParaRPr lang="en-GB"/>
          </a:p>
        </p:txBody>
      </p:sp>
    </p:spTree>
    <p:extLst>
      <p:ext uri="{BB962C8B-B14F-4D97-AF65-F5344CB8AC3E}">
        <p14:creationId xmlns:p14="http://schemas.microsoft.com/office/powerpoint/2010/main" val="1689780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5A129B1-DBCE-4409-98C5-1DDB8F94CCDE}" type="datetimeFigureOut">
              <a:rPr lang="en-GB" smtClean="0"/>
              <a:t>14/10/2020</a:t>
            </a:fld>
            <a:endParaRPr lang="en-GB"/>
          </a:p>
        </p:txBody>
      </p:sp>
      <p:sp>
        <p:nvSpPr>
          <p:cNvPr id="5" name="Footer Placeholder 4"/>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A5BC71B-AECF-4FC0-9949-12A30F916959}" type="slidenum">
              <a:rPr lang="en-GB" smtClean="0"/>
              <a:t>‹#›</a:t>
            </a:fld>
            <a:endParaRPr lang="en-GB"/>
          </a:p>
        </p:txBody>
      </p:sp>
    </p:spTree>
    <p:extLst>
      <p:ext uri="{BB962C8B-B14F-4D97-AF65-F5344CB8AC3E}">
        <p14:creationId xmlns:p14="http://schemas.microsoft.com/office/powerpoint/2010/main" val="3712303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A129B1-DBCE-4409-98C5-1DDB8F94CCDE}" type="datetimeFigureOut">
              <a:rPr lang="en-GB" smtClean="0"/>
              <a:t>14/10/2020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5BC71B-AECF-4FC0-9949-12A30F916959}" type="slidenum">
              <a:rPr lang="en-GB" smtClean="0"/>
              <a:t>‹#›</a:t>
            </a:fld>
            <a:endParaRPr lang="en-GB"/>
          </a:p>
        </p:txBody>
      </p:sp>
    </p:spTree>
    <p:extLst>
      <p:ext uri="{BB962C8B-B14F-4D97-AF65-F5344CB8AC3E}">
        <p14:creationId xmlns:p14="http://schemas.microsoft.com/office/powerpoint/2010/main" val="3324041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A129B1-DBCE-4409-98C5-1DDB8F94CCDE}" type="datetimeFigureOut">
              <a:rPr lang="en-GB" smtClean="0"/>
              <a:t>14/10/2020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A5BC71B-AECF-4FC0-9949-12A30F916959}" type="slidenum">
              <a:rPr lang="en-GB" smtClean="0"/>
              <a:t>‹#›</a:t>
            </a:fld>
            <a:endParaRPr lang="en-GB"/>
          </a:p>
        </p:txBody>
      </p:sp>
    </p:spTree>
    <p:extLst>
      <p:ext uri="{BB962C8B-B14F-4D97-AF65-F5344CB8AC3E}">
        <p14:creationId xmlns:p14="http://schemas.microsoft.com/office/powerpoint/2010/main" val="4191876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A129B1-DBCE-4409-98C5-1DDB8F94CCDE}" type="datetimeFigureOut">
              <a:rPr lang="en-GB" smtClean="0"/>
              <a:t>14/10/2020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A5BC71B-AECF-4FC0-9949-12A30F916959}" type="slidenum">
              <a:rPr lang="en-GB" smtClean="0"/>
              <a:t>‹#›</a:t>
            </a:fld>
            <a:endParaRPr lang="en-GB"/>
          </a:p>
        </p:txBody>
      </p:sp>
    </p:spTree>
    <p:extLst>
      <p:ext uri="{BB962C8B-B14F-4D97-AF65-F5344CB8AC3E}">
        <p14:creationId xmlns:p14="http://schemas.microsoft.com/office/powerpoint/2010/main" val="3392739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A129B1-DBCE-4409-98C5-1DDB8F94CCDE}" type="datetimeFigureOut">
              <a:rPr lang="en-GB" smtClean="0"/>
              <a:t>14/10/2020</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BA5BC71B-AECF-4FC0-9949-12A30F916959}" type="slidenum">
              <a:rPr lang="en-GB" smtClean="0"/>
              <a:t>‹#›</a:t>
            </a:fld>
            <a:endParaRPr lang="en-GB"/>
          </a:p>
        </p:txBody>
      </p:sp>
    </p:spTree>
    <p:extLst>
      <p:ext uri="{BB962C8B-B14F-4D97-AF65-F5344CB8AC3E}">
        <p14:creationId xmlns:p14="http://schemas.microsoft.com/office/powerpoint/2010/main" val="4221998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5A129B1-DBCE-4409-98C5-1DDB8F94CCDE}" type="datetimeFigureOut">
              <a:rPr lang="en-GB" smtClean="0"/>
              <a:t>14/10/2020</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A5BC71B-AECF-4FC0-9949-12A30F916959}" type="slidenum">
              <a:rPr lang="en-GB" smtClean="0"/>
              <a:t>‹#›</a:t>
            </a:fld>
            <a:endParaRPr lang="en-GB"/>
          </a:p>
        </p:txBody>
      </p:sp>
    </p:spTree>
    <p:extLst>
      <p:ext uri="{BB962C8B-B14F-4D97-AF65-F5344CB8AC3E}">
        <p14:creationId xmlns:p14="http://schemas.microsoft.com/office/powerpoint/2010/main" val="1732001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5A129B1-DBCE-4409-98C5-1DDB8F94CCDE}" type="datetimeFigureOut">
              <a:rPr lang="en-GB" smtClean="0"/>
              <a:t>14/10/2020</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A5BC71B-AECF-4FC0-9949-12A30F916959}" type="slidenum">
              <a:rPr lang="en-GB" smtClean="0"/>
              <a:t>‹#›</a:t>
            </a:fld>
            <a:endParaRPr lang="en-GB"/>
          </a:p>
        </p:txBody>
      </p:sp>
    </p:spTree>
    <p:extLst>
      <p:ext uri="{BB962C8B-B14F-4D97-AF65-F5344CB8AC3E}">
        <p14:creationId xmlns:p14="http://schemas.microsoft.com/office/powerpoint/2010/main" val="2513751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5A129B1-DBCE-4409-98C5-1DDB8F94CCDE}" type="datetimeFigureOut">
              <a:rPr lang="en-GB" smtClean="0"/>
              <a:t>14/10/2020</a:t>
            </a:fld>
            <a:endParaRPr lang="en-GB"/>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BA5BC71B-AECF-4FC0-9949-12A30F916959}" type="slidenum">
              <a:rPr lang="en-GB" smtClean="0"/>
              <a:t>‹#›</a:t>
            </a:fld>
            <a:endParaRPr lang="en-GB"/>
          </a:p>
        </p:txBody>
      </p:sp>
    </p:spTree>
    <p:extLst>
      <p:ext uri="{BB962C8B-B14F-4D97-AF65-F5344CB8AC3E}">
        <p14:creationId xmlns:p14="http://schemas.microsoft.com/office/powerpoint/2010/main" val="79921390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wiJW5qZzlh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IYJKXXBJiA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cdn.oxfordowl.co.uk/2016/05/05/20/22/32/561/20097_content/index.html?id=a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phonicsplay.co.uk/" TargetMode="External"/><Relationship Id="rId2" Type="http://schemas.openxmlformats.org/officeDocument/2006/relationships/hyperlink" Target="https://cdn.oxfordowl.co.uk/2016/05/05/20/22/32/561/20097_content/index.html?id=ae" TargetMode="External"/><Relationship Id="rId1" Type="http://schemas.openxmlformats.org/officeDocument/2006/relationships/slideLayout" Target="../slideLayouts/slideLayout2.xml"/><Relationship Id="rId4" Type="http://schemas.openxmlformats.org/officeDocument/2006/relationships/hyperlink" Target="http://www.teachyourmonstertoread.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7717" y="-1059327"/>
            <a:ext cx="11381014" cy="3001249"/>
          </a:xfrm>
          <a:ln>
            <a:solidFill>
              <a:srgbClr val="002060"/>
            </a:solidFill>
          </a:ln>
        </p:spPr>
        <p:txBody>
          <a:bodyPr>
            <a:normAutofit/>
          </a:bodyPr>
          <a:lstStyle/>
          <a:p>
            <a:pPr algn="l"/>
            <a:r>
              <a:rPr lang="en-GB" sz="7200" dirty="0" smtClean="0">
                <a:latin typeface="Comic Sans MS" panose="030F0702030302020204" pitchFamily="66" charset="0"/>
              </a:rPr>
              <a:t>KS1 Phonics Workshop</a:t>
            </a:r>
            <a:r>
              <a:rPr lang="en-GB" sz="4800" dirty="0" smtClean="0">
                <a:latin typeface="Comic Sans MS" panose="030F0702030302020204" pitchFamily="66" charset="0"/>
              </a:rPr>
              <a:t/>
            </a:r>
            <a:br>
              <a:rPr lang="en-GB" sz="4800" dirty="0" smtClean="0">
                <a:latin typeface="Comic Sans MS" panose="030F0702030302020204" pitchFamily="66" charset="0"/>
              </a:rPr>
            </a:br>
            <a:r>
              <a:rPr lang="en-GB" sz="2400" u="sng" dirty="0" smtClean="0">
                <a:latin typeface="Comic Sans MS" panose="030F0702030302020204" pitchFamily="66" charset="0"/>
              </a:rPr>
              <a:t>Phonics and the Phonics Screening Check</a:t>
            </a:r>
            <a:endParaRPr lang="en-GB" sz="1800" u="sng" dirty="0"/>
          </a:p>
        </p:txBody>
      </p:sp>
      <p:pic>
        <p:nvPicPr>
          <p:cNvPr id="1026" name="Picture 2" descr="Image result for christmas hat"/>
          <p:cNvPicPr>
            <a:picLocks noChangeAspect="1" noChangeArrowheads="1"/>
          </p:cNvPicPr>
          <p:nvPr/>
        </p:nvPicPr>
        <p:blipFill>
          <a:blip r:embed="rId2">
            <a:extLst>
              <a:ext uri="{28A0092B-C50C-407E-A947-70E740481C1C}">
                <a14:useLocalDpi xmlns:a14="http://schemas.microsoft.com/office/drawing/2010/main" val="0"/>
              </a:ext>
            </a:extLst>
          </a:blip>
          <a:srcRect l="2739" r="2739"/>
          <a:stretch>
            <a:fillRect/>
          </a:stretch>
        </p:blipFill>
        <p:spPr bwMode="auto">
          <a:xfrm>
            <a:off x="10027931" y="4815122"/>
            <a:ext cx="1549545" cy="1455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Picture 2" descr="George Mitchell School Phonics : George Mitchell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85266" y="2828203"/>
            <a:ext cx="5949134" cy="1986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0367838"/>
      </p:ext>
    </p:extLst>
  </p:cSld>
  <p:clrMapOvr>
    <a:masterClrMapping/>
  </p:clrMapOvr>
  <mc:AlternateContent xmlns:mc="http://schemas.openxmlformats.org/markup-compatibility/2006" xmlns:p14="http://schemas.microsoft.com/office/powerpoint/2010/main">
    <mc:Choice Requires="p14">
      <p:transition spd="slow" p14:dur="2000" advTm="10791"/>
    </mc:Choice>
    <mc:Fallback xmlns="">
      <p:transition spd="slow" advTm="10791"/>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1154954" y="2603500"/>
            <a:ext cx="8825659" cy="3416300"/>
          </a:xfrm>
        </p:spPr>
        <p:txBody>
          <a:bodyPr/>
          <a:lstStyle/>
          <a:p>
            <a:pPr marL="0" indent="0" fontAlgn="base">
              <a:buNone/>
            </a:pPr>
            <a:endParaRPr lang="en-GB" sz="2800" dirty="0">
              <a:latin typeface="Comic Sans MS" panose="030F0702030302020204" pitchFamily="66" charset="0"/>
            </a:endParaRPr>
          </a:p>
          <a:p>
            <a:endParaRPr lang="en-GB" dirty="0"/>
          </a:p>
        </p:txBody>
      </p:sp>
      <p:sp>
        <p:nvSpPr>
          <p:cNvPr id="6" name="Content Placeholder 2"/>
          <p:cNvSpPr txBox="1">
            <a:spLocks/>
          </p:cNvSpPr>
          <p:nvPr/>
        </p:nvSpPr>
        <p:spPr>
          <a:xfrm>
            <a:off x="1398794" y="2264410"/>
            <a:ext cx="8825659" cy="341630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GB" sz="2800" dirty="0" smtClean="0">
                <a:latin typeface="Comic Sans MS" panose="030F0702030302020204" pitchFamily="66" charset="0"/>
              </a:rPr>
              <a:t>The pass mark for the screening check has historically been 32/40 although this is subject to change. </a:t>
            </a:r>
          </a:p>
          <a:p>
            <a:r>
              <a:rPr lang="en-GB" sz="2800" dirty="0" smtClean="0">
                <a:latin typeface="Comic Sans MS" panose="030F0702030302020204" pitchFamily="66" charset="0"/>
              </a:rPr>
              <a:t>Due to the Covid-19 school closure, the children in Year 2 did not sit the phonics screening check in Summer 2020 and so they are required to sit the check in November 2020.</a:t>
            </a:r>
          </a:p>
          <a:p>
            <a:r>
              <a:rPr lang="en-GB" sz="2800" dirty="0" smtClean="0">
                <a:latin typeface="Comic Sans MS" panose="030F0702030302020204" pitchFamily="66" charset="0"/>
              </a:rPr>
              <a:t>Children in Year 1 will sit the check around June 2021 as they would usually.  </a:t>
            </a:r>
            <a:endParaRPr lang="en-GB" sz="2800" dirty="0">
              <a:latin typeface="Comic Sans MS" panose="030F0702030302020204" pitchFamily="66" charset="0"/>
            </a:endParaRPr>
          </a:p>
        </p:txBody>
      </p:sp>
    </p:spTree>
    <p:extLst>
      <p:ext uri="{BB962C8B-B14F-4D97-AF65-F5344CB8AC3E}">
        <p14:creationId xmlns:p14="http://schemas.microsoft.com/office/powerpoint/2010/main" val="2346995363"/>
      </p:ext>
    </p:extLst>
  </p:cSld>
  <p:clrMapOvr>
    <a:masterClrMapping/>
  </p:clrMapOvr>
  <mc:AlternateContent xmlns:mc="http://schemas.openxmlformats.org/markup-compatibility/2006" xmlns:p14="http://schemas.microsoft.com/office/powerpoint/2010/main">
    <mc:Choice Requires="p14">
      <p:transition spd="slow" p14:dur="2000" advTm="30054"/>
    </mc:Choice>
    <mc:Fallback xmlns="">
      <p:transition spd="slow" advTm="30054"/>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05088"/>
            <a:ext cx="8761413" cy="763692"/>
          </a:xfrm>
        </p:spPr>
        <p:txBody>
          <a:bodyPr/>
          <a:lstStyle/>
          <a:p>
            <a:r>
              <a:rPr lang="en-GB" sz="5400" dirty="0" smtClean="0">
                <a:latin typeface="Comic Sans MS" panose="030F0702030302020204" pitchFamily="66" charset="0"/>
              </a:rPr>
              <a:t>What does the Phonics Screening look like?</a:t>
            </a:r>
            <a:endParaRPr lang="en-GB" sz="5400" dirty="0">
              <a:latin typeface="Comic Sans MS" panose="030F0702030302020204" pitchFamily="66" charset="0"/>
            </a:endParaRPr>
          </a:p>
        </p:txBody>
      </p:sp>
      <p:sp>
        <p:nvSpPr>
          <p:cNvPr id="5" name="Content Placeholder 4"/>
          <p:cNvSpPr>
            <a:spLocks noGrp="1"/>
          </p:cNvSpPr>
          <p:nvPr>
            <p:ph idx="1"/>
          </p:nvPr>
        </p:nvSpPr>
        <p:spPr>
          <a:xfrm>
            <a:off x="933281" y="2677391"/>
            <a:ext cx="10565991" cy="813955"/>
          </a:xfrm>
        </p:spPr>
        <p:txBody>
          <a:bodyPr>
            <a:noAutofit/>
          </a:bodyPr>
          <a:lstStyle/>
          <a:p>
            <a:r>
              <a:rPr lang="en-GB" sz="3200" dirty="0">
                <a:hlinkClick r:id="rId2"/>
              </a:rPr>
              <a:t>https://</a:t>
            </a:r>
            <a:r>
              <a:rPr lang="en-GB" sz="3200" dirty="0" smtClean="0">
                <a:hlinkClick r:id="rId2"/>
              </a:rPr>
              <a:t>www.youtube.com/watch?v=wiJW5qZzlhc</a:t>
            </a:r>
            <a:r>
              <a:rPr lang="en-GB" sz="3200" dirty="0" smtClean="0"/>
              <a:t> </a:t>
            </a:r>
            <a:endParaRPr lang="en-GB" sz="3200" dirty="0"/>
          </a:p>
        </p:txBody>
      </p:sp>
      <p:sp>
        <p:nvSpPr>
          <p:cNvPr id="6" name="Content Placeholder 2"/>
          <p:cNvSpPr txBox="1">
            <a:spLocks/>
          </p:cNvSpPr>
          <p:nvPr/>
        </p:nvSpPr>
        <p:spPr>
          <a:xfrm>
            <a:off x="1154954" y="2603500"/>
            <a:ext cx="8825659" cy="34163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fontAlgn="base"/>
            <a:endParaRPr lang="en-GB" sz="2400" dirty="0" smtClean="0">
              <a:latin typeface="Comic Sans MS" panose="030F0702030302020204" pitchFamily="66" charset="0"/>
            </a:endParaRPr>
          </a:p>
          <a:p>
            <a:pPr fontAlgn="base"/>
            <a:endParaRPr lang="en-GB" sz="2400" dirty="0" smtClean="0">
              <a:latin typeface="Comic Sans MS" panose="030F0702030302020204" pitchFamily="66" charset="0"/>
            </a:endParaRPr>
          </a:p>
          <a:p>
            <a:pPr fontAlgn="base"/>
            <a:r>
              <a:rPr lang="en-GB" sz="2400" dirty="0" smtClean="0">
                <a:latin typeface="Comic Sans MS" panose="030F0702030302020204" pitchFamily="66" charset="0"/>
              </a:rPr>
              <a:t>Click on the link above to watch a short video clip about the Phonics Screening Check.</a:t>
            </a:r>
          </a:p>
          <a:p>
            <a:endParaRPr lang="en-GB" dirty="0"/>
          </a:p>
        </p:txBody>
      </p:sp>
    </p:spTree>
    <p:extLst>
      <p:ext uri="{BB962C8B-B14F-4D97-AF65-F5344CB8AC3E}">
        <p14:creationId xmlns:p14="http://schemas.microsoft.com/office/powerpoint/2010/main" val="4082991802"/>
      </p:ext>
    </p:extLst>
  </p:cSld>
  <p:clrMapOvr>
    <a:masterClrMapping/>
  </p:clrMapOvr>
  <mc:AlternateContent xmlns:mc="http://schemas.openxmlformats.org/markup-compatibility/2006" xmlns:p14="http://schemas.microsoft.com/office/powerpoint/2010/main">
    <mc:Choice Requires="p14">
      <p:transition spd="slow" p14:dur="2000" advTm="10957"/>
    </mc:Choice>
    <mc:Fallback xmlns="">
      <p:transition spd="slow" advTm="10957"/>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05088"/>
            <a:ext cx="8761413" cy="763692"/>
          </a:xfrm>
        </p:spPr>
        <p:txBody>
          <a:bodyPr/>
          <a:lstStyle/>
          <a:p>
            <a:r>
              <a:rPr lang="en-GB" sz="5400" dirty="0" smtClean="0">
                <a:latin typeface="Comic Sans MS" panose="030F0702030302020204" pitchFamily="66" charset="0"/>
              </a:rPr>
              <a:t>Supporting your child at home…</a:t>
            </a:r>
            <a:endParaRPr lang="en-GB" sz="5400" dirty="0">
              <a:latin typeface="Comic Sans MS" panose="030F0702030302020204" pitchFamily="66" charset="0"/>
            </a:endParaRPr>
          </a:p>
        </p:txBody>
      </p:sp>
      <p:sp>
        <p:nvSpPr>
          <p:cNvPr id="3" name="Content Placeholder 2"/>
          <p:cNvSpPr>
            <a:spLocks noGrp="1"/>
          </p:cNvSpPr>
          <p:nvPr>
            <p:ph idx="1"/>
          </p:nvPr>
        </p:nvSpPr>
        <p:spPr>
          <a:xfrm>
            <a:off x="947564" y="2792036"/>
            <a:ext cx="10590844" cy="4174372"/>
          </a:xfrm>
        </p:spPr>
        <p:txBody>
          <a:bodyPr>
            <a:normAutofit/>
          </a:bodyPr>
          <a:lstStyle/>
          <a:p>
            <a:pPr marL="0" indent="0">
              <a:buNone/>
            </a:pPr>
            <a:r>
              <a:rPr lang="en-GB" sz="2400" dirty="0" smtClean="0">
                <a:latin typeface="Comic Sans MS" panose="030F0702030302020204" pitchFamily="66" charset="0"/>
              </a:rPr>
              <a:t>To support your child with their learning at home it is important that you have some understanding of phonics yourself. However, like most adults you probably didn’t do phonics at school. To aid your understanding of GPCs, as well as the information on the previous slides, the Year 2 children have created a video to demonstrate the main GPCs likely to be found in the Phonics Screening, as well as the actions we use to help us remember each one! These can be applied to support your child with home reading and Phonics Screening Check preparation, as well as any other reading and writing that takes place at home.</a:t>
            </a:r>
            <a:endParaRPr lang="en-GB" sz="2400" dirty="0">
              <a:latin typeface="Comic Sans MS" panose="030F0702030302020204" pitchFamily="66" charset="0"/>
            </a:endParaRPr>
          </a:p>
        </p:txBody>
      </p:sp>
    </p:spTree>
    <p:extLst>
      <p:ext uri="{BB962C8B-B14F-4D97-AF65-F5344CB8AC3E}">
        <p14:creationId xmlns:p14="http://schemas.microsoft.com/office/powerpoint/2010/main" val="576106962"/>
      </p:ext>
    </p:extLst>
  </p:cSld>
  <p:clrMapOvr>
    <a:masterClrMapping/>
  </p:clrMapOvr>
  <mc:AlternateContent xmlns:mc="http://schemas.openxmlformats.org/markup-compatibility/2006" xmlns:p14="http://schemas.microsoft.com/office/powerpoint/2010/main">
    <mc:Choice Requires="p14">
      <p:transition spd="slow" p14:dur="2000" advTm="35692"/>
    </mc:Choice>
    <mc:Fallback xmlns="">
      <p:transition spd="slow" advTm="35692"/>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344" y="813413"/>
            <a:ext cx="8761413" cy="706964"/>
          </a:xfrm>
        </p:spPr>
        <p:txBody>
          <a:bodyPr/>
          <a:lstStyle/>
          <a:p>
            <a:r>
              <a:rPr lang="en-GB" sz="5400" dirty="0" smtClean="0">
                <a:latin typeface="Comic Sans MS" panose="030F0702030302020204" pitchFamily="66" charset="0"/>
              </a:rPr>
              <a:t>GPCs and actions…</a:t>
            </a:r>
            <a:endParaRPr lang="en-GB" sz="5400" dirty="0">
              <a:latin typeface="Comic Sans MS" panose="030F0702030302020204" pitchFamily="66" charset="0"/>
            </a:endParaRPr>
          </a:p>
        </p:txBody>
      </p:sp>
      <p:sp>
        <p:nvSpPr>
          <p:cNvPr id="3" name="Content Placeholder 2"/>
          <p:cNvSpPr>
            <a:spLocks noGrp="1"/>
          </p:cNvSpPr>
          <p:nvPr>
            <p:ph idx="1"/>
          </p:nvPr>
        </p:nvSpPr>
        <p:spPr>
          <a:xfrm>
            <a:off x="942518" y="2668154"/>
            <a:ext cx="10288901" cy="3416300"/>
          </a:xfrm>
        </p:spPr>
        <p:txBody>
          <a:bodyPr>
            <a:normAutofit/>
          </a:bodyPr>
          <a:lstStyle/>
          <a:p>
            <a:r>
              <a:rPr lang="en-GB" sz="3200" dirty="0">
                <a:hlinkClick r:id="rId2"/>
              </a:rPr>
              <a:t>https://</a:t>
            </a:r>
            <a:r>
              <a:rPr lang="en-GB" sz="3200" dirty="0" smtClean="0">
                <a:hlinkClick r:id="rId2"/>
              </a:rPr>
              <a:t>www.youtube.com/watch?v=IYJKXXBJiAU</a:t>
            </a:r>
            <a:r>
              <a:rPr lang="en-GB" sz="3200" dirty="0" smtClean="0"/>
              <a:t> </a:t>
            </a:r>
            <a:endParaRPr lang="en-GB" sz="3200" dirty="0"/>
          </a:p>
        </p:txBody>
      </p:sp>
      <p:sp>
        <p:nvSpPr>
          <p:cNvPr id="5" name="Content Placeholder 2"/>
          <p:cNvSpPr txBox="1">
            <a:spLocks/>
          </p:cNvSpPr>
          <p:nvPr/>
        </p:nvSpPr>
        <p:spPr>
          <a:xfrm>
            <a:off x="1154954" y="2603500"/>
            <a:ext cx="8825659" cy="34163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fontAlgn="base"/>
            <a:endParaRPr lang="en-GB" sz="2400" dirty="0" smtClean="0">
              <a:latin typeface="Comic Sans MS" panose="030F0702030302020204" pitchFamily="66" charset="0"/>
            </a:endParaRPr>
          </a:p>
          <a:p>
            <a:pPr fontAlgn="base"/>
            <a:endParaRPr lang="en-GB" sz="2400" dirty="0" smtClean="0">
              <a:latin typeface="Comic Sans MS" panose="030F0702030302020204" pitchFamily="66" charset="0"/>
            </a:endParaRPr>
          </a:p>
          <a:p>
            <a:pPr fontAlgn="base"/>
            <a:r>
              <a:rPr lang="en-GB" sz="2400" dirty="0" smtClean="0">
                <a:latin typeface="Comic Sans MS" panose="030F0702030302020204" pitchFamily="66" charset="0"/>
              </a:rPr>
              <a:t>Click on the link above to watch the Year 2 children demonstrate saying some of the most common GPCs and the actions we use to help remember them.  </a:t>
            </a:r>
          </a:p>
          <a:p>
            <a:endParaRPr lang="en-GB" dirty="0"/>
          </a:p>
        </p:txBody>
      </p:sp>
    </p:spTree>
    <p:extLst>
      <p:ext uri="{BB962C8B-B14F-4D97-AF65-F5344CB8AC3E}">
        <p14:creationId xmlns:p14="http://schemas.microsoft.com/office/powerpoint/2010/main" val="2087594720"/>
      </p:ext>
    </p:extLst>
  </p:cSld>
  <p:clrMapOvr>
    <a:masterClrMapping/>
  </p:clrMapOvr>
  <mc:AlternateContent xmlns:mc="http://schemas.openxmlformats.org/markup-compatibility/2006" xmlns:p14="http://schemas.microsoft.com/office/powerpoint/2010/main">
    <mc:Choice Requires="p14">
      <p:transition spd="slow" p14:dur="2000" advTm="11666"/>
    </mc:Choice>
    <mc:Fallback xmlns="">
      <p:transition spd="slow" advTm="11666"/>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154954" y="5580668"/>
            <a:ext cx="9720073" cy="1134045"/>
          </a:xfrm>
        </p:spPr>
        <p:txBody>
          <a:bodyPr>
            <a:normAutofit/>
          </a:bodyPr>
          <a:lstStyle/>
          <a:p>
            <a:endParaRPr lang="en-GB" sz="1800" dirty="0" smtClean="0">
              <a:hlinkClick r:id="rId2"/>
            </a:endParaRPr>
          </a:p>
          <a:p>
            <a:r>
              <a:rPr lang="en-GB" sz="1800" dirty="0" smtClean="0">
                <a:hlinkClick r:id="rId2"/>
              </a:rPr>
              <a:t>https</a:t>
            </a:r>
            <a:r>
              <a:rPr lang="en-GB" sz="1800" dirty="0">
                <a:hlinkClick r:id="rId2"/>
              </a:rPr>
              <a:t>://cdn.oxfordowl.co.uk/2016/05/05/20/22/32/561/20097_content/index.html?id=ae</a:t>
            </a:r>
            <a:r>
              <a:rPr lang="en-GB" sz="1800" dirty="0" smtClean="0">
                <a:hlinkClick r:id="rId2"/>
              </a:rPr>
              <a:t>#</a:t>
            </a:r>
            <a:r>
              <a:rPr lang="en-GB" sz="1800" dirty="0" smtClean="0"/>
              <a:t> </a:t>
            </a:r>
            <a:endParaRPr lang="en-GB" sz="1800" dirty="0"/>
          </a:p>
        </p:txBody>
      </p:sp>
      <p:sp>
        <p:nvSpPr>
          <p:cNvPr id="3" name="Title 1"/>
          <p:cNvSpPr>
            <a:spLocks noGrp="1"/>
          </p:cNvSpPr>
          <p:nvPr>
            <p:ph type="title"/>
          </p:nvPr>
        </p:nvSpPr>
        <p:spPr>
          <a:xfrm>
            <a:off x="1154954" y="905088"/>
            <a:ext cx="8761413" cy="763692"/>
          </a:xfrm>
        </p:spPr>
        <p:txBody>
          <a:bodyPr/>
          <a:lstStyle/>
          <a:p>
            <a:r>
              <a:rPr lang="en-GB" sz="5400" dirty="0" smtClean="0">
                <a:latin typeface="Comic Sans MS" panose="030F0702030302020204" pitchFamily="66" charset="0"/>
              </a:rPr>
              <a:t>Alternative GPCs</a:t>
            </a:r>
            <a:endParaRPr lang="en-GB" sz="5400" dirty="0">
              <a:latin typeface="Comic Sans MS" panose="030F0702030302020204" pitchFamily="66" charset="0"/>
            </a:endParaRPr>
          </a:p>
        </p:txBody>
      </p:sp>
      <p:sp>
        <p:nvSpPr>
          <p:cNvPr id="5" name="Content Placeholder 2"/>
          <p:cNvSpPr txBox="1">
            <a:spLocks/>
          </p:cNvSpPr>
          <p:nvPr/>
        </p:nvSpPr>
        <p:spPr>
          <a:xfrm>
            <a:off x="1154954" y="2405537"/>
            <a:ext cx="8825659" cy="317513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a:buFont typeface="Wingdings 3" charset="2"/>
              <a:buNone/>
            </a:pPr>
            <a:endParaRPr lang="en-GB" sz="2800" dirty="0">
              <a:latin typeface="Comic Sans MS" panose="030F0702030302020204" pitchFamily="66" charset="0"/>
            </a:endParaRPr>
          </a:p>
        </p:txBody>
      </p:sp>
      <p:sp>
        <p:nvSpPr>
          <p:cNvPr id="6" name="Content Placeholder 2"/>
          <p:cNvSpPr txBox="1">
            <a:spLocks/>
          </p:cNvSpPr>
          <p:nvPr/>
        </p:nvSpPr>
        <p:spPr>
          <a:xfrm>
            <a:off x="1352916" y="2388385"/>
            <a:ext cx="8825659" cy="3380819"/>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a:buFont typeface="Wingdings 3" charset="2"/>
              <a:buNone/>
            </a:pPr>
            <a:r>
              <a:rPr lang="en-GB" sz="2800" dirty="0" smtClean="0">
                <a:latin typeface="Comic Sans MS" panose="030F0702030302020204" pitchFamily="66" charset="0"/>
              </a:rPr>
              <a:t>For many phonemes (sounds)  there are a variety of graphemes (ways of writing it).</a:t>
            </a:r>
          </a:p>
          <a:p>
            <a:pPr marL="0" indent="0">
              <a:buNone/>
            </a:pPr>
            <a:r>
              <a:rPr lang="en-GB" sz="2800" dirty="0" smtClean="0">
                <a:latin typeface="Comic Sans MS" panose="030F0702030302020204" pitchFamily="66" charset="0"/>
              </a:rPr>
              <a:t>e.g. – </a:t>
            </a:r>
            <a:r>
              <a:rPr lang="en-GB" sz="2800" b="1" dirty="0" err="1" smtClean="0">
                <a:latin typeface="Comic Sans MS" panose="030F0702030302020204" pitchFamily="66" charset="0"/>
              </a:rPr>
              <a:t>ai</a:t>
            </a:r>
            <a:r>
              <a:rPr lang="en-GB" sz="2800" b="1" dirty="0" smtClean="0">
                <a:latin typeface="Comic Sans MS" panose="030F0702030302020204" pitchFamily="66" charset="0"/>
              </a:rPr>
              <a:t> </a:t>
            </a:r>
            <a:r>
              <a:rPr lang="en-GB" sz="2800" dirty="0" smtClean="0">
                <a:latin typeface="Comic Sans MS" panose="030F0702030302020204" pitchFamily="66" charset="0"/>
              </a:rPr>
              <a:t>– there are 8 graphemes for this phoneme: </a:t>
            </a:r>
            <a:endParaRPr lang="en-GB" sz="2800" dirty="0">
              <a:latin typeface="Comic Sans MS" panose="030F0702030302020204" pitchFamily="66" charset="0"/>
            </a:endParaRPr>
          </a:p>
          <a:p>
            <a:pPr marL="0" indent="0">
              <a:buFont typeface="Wingdings 3" charset="2"/>
              <a:buNone/>
            </a:pPr>
            <a:r>
              <a:rPr lang="en-GB" sz="2800" dirty="0" err="1" smtClean="0">
                <a:latin typeface="Comic Sans MS" panose="030F0702030302020204" pitchFamily="66" charset="0"/>
              </a:rPr>
              <a:t>ai</a:t>
            </a:r>
            <a:r>
              <a:rPr lang="en-GB" sz="2800" dirty="0" smtClean="0">
                <a:latin typeface="Comic Sans MS" panose="030F0702030302020204" pitchFamily="66" charset="0"/>
              </a:rPr>
              <a:t>, ay, </a:t>
            </a:r>
            <a:r>
              <a:rPr lang="en-GB" sz="2800" dirty="0" err="1" smtClean="0">
                <a:latin typeface="Comic Sans MS" panose="030F0702030302020204" pitchFamily="66" charset="0"/>
              </a:rPr>
              <a:t>ei</a:t>
            </a:r>
            <a:r>
              <a:rPr lang="en-GB" sz="2800" dirty="0" smtClean="0">
                <a:latin typeface="Comic Sans MS" panose="030F0702030302020204" pitchFamily="66" charset="0"/>
              </a:rPr>
              <a:t>, </a:t>
            </a:r>
            <a:r>
              <a:rPr lang="en-GB" sz="2800" dirty="0" err="1" smtClean="0">
                <a:latin typeface="Comic Sans MS" panose="030F0702030302020204" pitchFamily="66" charset="0"/>
              </a:rPr>
              <a:t>eigh</a:t>
            </a:r>
            <a:r>
              <a:rPr lang="en-GB" sz="2800" dirty="0">
                <a:latin typeface="Comic Sans MS" panose="030F0702030302020204" pitchFamily="66" charset="0"/>
              </a:rPr>
              <a:t>,</a:t>
            </a:r>
            <a:r>
              <a:rPr lang="en-GB" sz="2800" dirty="0" smtClean="0">
                <a:latin typeface="Comic Sans MS" panose="030F0702030302020204" pitchFamily="66" charset="0"/>
              </a:rPr>
              <a:t> </a:t>
            </a:r>
            <a:r>
              <a:rPr lang="en-GB" sz="2800" dirty="0" err="1" smtClean="0">
                <a:latin typeface="Comic Sans MS" panose="030F0702030302020204" pitchFamily="66" charset="0"/>
              </a:rPr>
              <a:t>a_e</a:t>
            </a:r>
            <a:r>
              <a:rPr lang="en-GB" sz="2800" dirty="0" smtClean="0">
                <a:latin typeface="Comic Sans MS" panose="030F0702030302020204" pitchFamily="66" charset="0"/>
              </a:rPr>
              <a:t>, </a:t>
            </a:r>
            <a:r>
              <a:rPr lang="en-GB" sz="2800" dirty="0" err="1" smtClean="0">
                <a:latin typeface="Comic Sans MS" panose="030F0702030302020204" pitchFamily="66" charset="0"/>
              </a:rPr>
              <a:t>aigh</a:t>
            </a:r>
            <a:r>
              <a:rPr lang="en-GB" sz="2800" dirty="0" smtClean="0">
                <a:latin typeface="Comic Sans MS" panose="030F0702030302020204" pitchFamily="66" charset="0"/>
              </a:rPr>
              <a:t>, </a:t>
            </a:r>
            <a:r>
              <a:rPr lang="en-GB" sz="2800" dirty="0" err="1" smtClean="0">
                <a:latin typeface="Comic Sans MS" panose="030F0702030302020204" pitchFamily="66" charset="0"/>
              </a:rPr>
              <a:t>ey</a:t>
            </a:r>
            <a:r>
              <a:rPr lang="en-GB" sz="2800" dirty="0" smtClean="0">
                <a:latin typeface="Comic Sans MS" panose="030F0702030302020204" pitchFamily="66" charset="0"/>
              </a:rPr>
              <a:t>, a</a:t>
            </a:r>
          </a:p>
          <a:p>
            <a:pPr marL="0" indent="0">
              <a:buNone/>
            </a:pPr>
            <a:r>
              <a:rPr lang="en-GB" sz="2800" dirty="0" smtClean="0">
                <a:latin typeface="Comic Sans MS" panose="030F0702030302020204" pitchFamily="66" charset="0"/>
              </a:rPr>
              <a:t>For all graphemes and alternative graphemes visit the link below. You can also hear the correct pronunciation and examples of words for each.</a:t>
            </a:r>
          </a:p>
          <a:p>
            <a:pPr marL="0" indent="0">
              <a:buFont typeface="Wingdings 3" charset="2"/>
              <a:buNone/>
            </a:pPr>
            <a:endParaRPr lang="en-GB" sz="2800" b="1" dirty="0">
              <a:latin typeface="Comic Sans MS" panose="030F0702030302020204" pitchFamily="66" charset="0"/>
            </a:endParaRPr>
          </a:p>
        </p:txBody>
      </p:sp>
    </p:spTree>
    <p:extLst>
      <p:ext uri="{BB962C8B-B14F-4D97-AF65-F5344CB8AC3E}">
        <p14:creationId xmlns:p14="http://schemas.microsoft.com/office/powerpoint/2010/main" val="1024763221"/>
      </p:ext>
    </p:extLst>
  </p:cSld>
  <p:clrMapOvr>
    <a:masterClrMapping/>
  </p:clrMapOvr>
  <mc:AlternateContent xmlns:mc="http://schemas.openxmlformats.org/markup-compatibility/2006" xmlns:p14="http://schemas.microsoft.com/office/powerpoint/2010/main">
    <mc:Choice Requires="p14">
      <p:transition spd="slow" p14:dur="2000" advTm="61704"/>
    </mc:Choice>
    <mc:Fallback xmlns="">
      <p:transition spd="slow" advTm="61704"/>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1154954" y="905088"/>
            <a:ext cx="8761413" cy="763692"/>
          </a:xfrm>
        </p:spPr>
        <p:txBody>
          <a:bodyPr/>
          <a:lstStyle/>
          <a:p>
            <a:r>
              <a:rPr lang="en-GB" sz="5400" dirty="0" smtClean="0">
                <a:latin typeface="Comic Sans MS" panose="030F0702030302020204" pitchFamily="66" charset="0"/>
              </a:rPr>
              <a:t>Split Vowel Digraphs</a:t>
            </a:r>
            <a:endParaRPr lang="en-GB" sz="5400" dirty="0">
              <a:latin typeface="Comic Sans MS" panose="030F0702030302020204" pitchFamily="66" charset="0"/>
            </a:endParaRPr>
          </a:p>
        </p:txBody>
      </p:sp>
      <p:sp>
        <p:nvSpPr>
          <p:cNvPr id="5" name="Content Placeholder 2"/>
          <p:cNvSpPr txBox="1">
            <a:spLocks/>
          </p:cNvSpPr>
          <p:nvPr/>
        </p:nvSpPr>
        <p:spPr>
          <a:xfrm>
            <a:off x="1154954" y="2405537"/>
            <a:ext cx="8825659" cy="317513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a:buFont typeface="Wingdings 3" charset="2"/>
              <a:buNone/>
            </a:pPr>
            <a:endParaRPr lang="en-GB" sz="2800" dirty="0">
              <a:latin typeface="Comic Sans MS" panose="030F0702030302020204" pitchFamily="66" charset="0"/>
            </a:endParaRPr>
          </a:p>
        </p:txBody>
      </p:sp>
      <p:sp>
        <p:nvSpPr>
          <p:cNvPr id="6" name="Content Placeholder 2"/>
          <p:cNvSpPr txBox="1">
            <a:spLocks/>
          </p:cNvSpPr>
          <p:nvPr/>
        </p:nvSpPr>
        <p:spPr>
          <a:xfrm>
            <a:off x="1352916" y="2388385"/>
            <a:ext cx="8825659" cy="338081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a:buFont typeface="Wingdings 3" charset="2"/>
              <a:buNone/>
            </a:pPr>
            <a:endParaRPr lang="en-GB" sz="2800" b="1" dirty="0">
              <a:latin typeface="Comic Sans MS" panose="030F0702030302020204" pitchFamily="66" charset="0"/>
            </a:endParaRPr>
          </a:p>
        </p:txBody>
      </p:sp>
      <p:sp>
        <p:nvSpPr>
          <p:cNvPr id="2" name="Content Placeholder 1"/>
          <p:cNvSpPr>
            <a:spLocks noGrp="1"/>
          </p:cNvSpPr>
          <p:nvPr>
            <p:ph idx="1"/>
          </p:nvPr>
        </p:nvSpPr>
        <p:spPr>
          <a:xfrm>
            <a:off x="1122830" y="2199538"/>
            <a:ext cx="8825659" cy="3416300"/>
          </a:xfrm>
        </p:spPr>
        <p:txBody>
          <a:bodyPr>
            <a:noAutofit/>
          </a:bodyPr>
          <a:lstStyle/>
          <a:p>
            <a:r>
              <a:rPr lang="en-GB" sz="2400" dirty="0" smtClean="0">
                <a:latin typeface="Comic Sans MS" panose="030F0702030302020204" pitchFamily="66" charset="0"/>
              </a:rPr>
              <a:t>Split vowel digraphs are one of the more difficult graphemes to spot in a word as the 2 letters that make the sound are separated by a consonant.</a:t>
            </a:r>
          </a:p>
          <a:p>
            <a:pPr marL="0" indent="0">
              <a:buNone/>
            </a:pPr>
            <a:endParaRPr lang="en-GB" sz="2400" dirty="0" smtClean="0">
              <a:latin typeface="Comic Sans MS" panose="030F0702030302020204" pitchFamily="66" charset="0"/>
            </a:endParaRPr>
          </a:p>
          <a:p>
            <a:pPr marL="0" indent="0">
              <a:buNone/>
            </a:pPr>
            <a:r>
              <a:rPr lang="en-GB" sz="2400" dirty="0" smtClean="0">
                <a:latin typeface="Comic Sans MS" panose="030F0702030302020204" pitchFamily="66" charset="0"/>
              </a:rPr>
              <a:t>The split vowel digraphs are: </a:t>
            </a:r>
          </a:p>
          <a:p>
            <a:pPr marL="0" indent="0">
              <a:buNone/>
            </a:pPr>
            <a:endParaRPr lang="en-GB" sz="2400" dirty="0" smtClean="0">
              <a:latin typeface="Comic Sans MS" panose="030F0702030302020204" pitchFamily="66" charset="0"/>
            </a:endParaRPr>
          </a:p>
          <a:p>
            <a:r>
              <a:rPr lang="en-GB" dirty="0" err="1" smtClean="0">
                <a:latin typeface="Comic Sans MS" panose="030F0702030302020204" pitchFamily="66" charset="0"/>
              </a:rPr>
              <a:t>a_e</a:t>
            </a:r>
            <a:r>
              <a:rPr lang="en-GB" dirty="0" smtClean="0">
                <a:latin typeface="Comic Sans MS" panose="030F0702030302020204" pitchFamily="66" charset="0"/>
              </a:rPr>
              <a:t>  (bake, shake, made, trade, spade, tale, whale) </a:t>
            </a:r>
          </a:p>
          <a:p>
            <a:r>
              <a:rPr lang="en-GB" dirty="0" err="1" smtClean="0">
                <a:latin typeface="Comic Sans MS" panose="030F0702030302020204" pitchFamily="66" charset="0"/>
              </a:rPr>
              <a:t>e_e</a:t>
            </a:r>
            <a:r>
              <a:rPr lang="en-GB" dirty="0" smtClean="0">
                <a:latin typeface="Comic Sans MS" panose="030F0702030302020204" pitchFamily="66" charset="0"/>
              </a:rPr>
              <a:t>   (concrete, gene, scene, theme, complete)</a:t>
            </a:r>
          </a:p>
          <a:p>
            <a:r>
              <a:rPr lang="en-GB" dirty="0" err="1" smtClean="0">
                <a:latin typeface="Comic Sans MS" panose="030F0702030302020204" pitchFamily="66" charset="0"/>
              </a:rPr>
              <a:t>i_e</a:t>
            </a:r>
            <a:r>
              <a:rPr lang="en-GB" dirty="0" smtClean="0">
                <a:latin typeface="Comic Sans MS" panose="030F0702030302020204" pitchFamily="66" charset="0"/>
              </a:rPr>
              <a:t>     (ice, bike, mice, spice, tide, polite)</a:t>
            </a:r>
          </a:p>
          <a:p>
            <a:r>
              <a:rPr lang="en-GB" dirty="0" err="1" smtClean="0">
                <a:latin typeface="Comic Sans MS" panose="030F0702030302020204" pitchFamily="66" charset="0"/>
              </a:rPr>
              <a:t>o_e</a:t>
            </a:r>
            <a:r>
              <a:rPr lang="en-GB" dirty="0" smtClean="0">
                <a:latin typeface="Comic Sans MS" panose="030F0702030302020204" pitchFamily="66" charset="0"/>
              </a:rPr>
              <a:t>   (rode, explode, drone, cone, bone, globe) </a:t>
            </a:r>
          </a:p>
          <a:p>
            <a:r>
              <a:rPr lang="en-GB" dirty="0" err="1">
                <a:latin typeface="Comic Sans MS" panose="030F0702030302020204" pitchFamily="66" charset="0"/>
              </a:rPr>
              <a:t>u</a:t>
            </a:r>
            <a:r>
              <a:rPr lang="en-GB" dirty="0" err="1" smtClean="0">
                <a:latin typeface="Comic Sans MS" panose="030F0702030302020204" pitchFamily="66" charset="0"/>
              </a:rPr>
              <a:t>_e</a:t>
            </a:r>
            <a:r>
              <a:rPr lang="en-GB" dirty="0" smtClean="0">
                <a:latin typeface="Comic Sans MS" panose="030F0702030302020204" pitchFamily="66" charset="0"/>
              </a:rPr>
              <a:t>    (cube, rude, intrude, confuse, flute)</a:t>
            </a:r>
            <a:endParaRPr lang="en-GB" dirty="0">
              <a:latin typeface="Comic Sans MS" panose="030F0702030302020204" pitchFamily="66" charset="0"/>
            </a:endParaRPr>
          </a:p>
        </p:txBody>
      </p:sp>
    </p:spTree>
    <p:extLst>
      <p:ext uri="{BB962C8B-B14F-4D97-AF65-F5344CB8AC3E}">
        <p14:creationId xmlns:p14="http://schemas.microsoft.com/office/powerpoint/2010/main" val="2100815962"/>
      </p:ext>
    </p:extLst>
  </p:cSld>
  <p:clrMapOvr>
    <a:masterClrMapping/>
  </p:clrMapOvr>
  <mc:AlternateContent xmlns:mc="http://schemas.openxmlformats.org/markup-compatibility/2006" xmlns:p14="http://schemas.microsoft.com/office/powerpoint/2010/main">
    <mc:Choice Requires="p14">
      <p:transition spd="slow" p14:dur="2000" advTm="32024"/>
    </mc:Choice>
    <mc:Fallback xmlns="">
      <p:transition spd="slow" advTm="32024"/>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5400" dirty="0" smtClean="0">
                <a:latin typeface="Comic Sans MS" panose="030F0702030302020204" pitchFamily="66" charset="0"/>
              </a:rPr>
              <a:t>Useful websites:</a:t>
            </a:r>
            <a:endParaRPr lang="en-GB" sz="5400"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a:hlinkClick r:id="rId2"/>
              </a:rPr>
              <a:t>https://cdn.oxfordowl.co.uk/2016/05/05/20/22/32/561/20097_content/index.html?id=ae#</a:t>
            </a:r>
            <a:r>
              <a:rPr lang="en-GB" dirty="0"/>
              <a:t> </a:t>
            </a:r>
            <a:endParaRPr lang="en-GB" dirty="0" smtClean="0"/>
          </a:p>
          <a:p>
            <a:pPr marL="0" indent="0">
              <a:buNone/>
            </a:pPr>
            <a:endParaRPr lang="en-GB" dirty="0"/>
          </a:p>
          <a:p>
            <a:r>
              <a:rPr lang="en-GB" u="sng" dirty="0">
                <a:hlinkClick r:id="rId3"/>
              </a:rPr>
              <a:t>http://www.phonicsplay.co.uk</a:t>
            </a:r>
            <a:r>
              <a:rPr lang="en-GB" u="sng" dirty="0" smtClean="0">
                <a:hlinkClick r:id="rId3"/>
              </a:rPr>
              <a:t>/</a:t>
            </a:r>
            <a:endParaRPr lang="en-GB" u="sng" dirty="0" smtClean="0"/>
          </a:p>
          <a:p>
            <a:pPr marL="0" indent="0">
              <a:buNone/>
            </a:pPr>
            <a:endParaRPr lang="en-GB" dirty="0"/>
          </a:p>
          <a:p>
            <a:r>
              <a:rPr lang="en-GB" u="sng" dirty="0">
                <a:hlinkClick r:id="rId4"/>
              </a:rPr>
              <a:t>http://www.teachyourmonstertoread.com</a:t>
            </a:r>
            <a:r>
              <a:rPr lang="en-GB" dirty="0"/>
              <a:t> </a:t>
            </a:r>
          </a:p>
          <a:p>
            <a:pPr marL="0" indent="0">
              <a:buNone/>
            </a:pPr>
            <a:endParaRPr lang="en-GB" dirty="0"/>
          </a:p>
        </p:txBody>
      </p:sp>
    </p:spTree>
    <p:extLst>
      <p:ext uri="{BB962C8B-B14F-4D97-AF65-F5344CB8AC3E}">
        <p14:creationId xmlns:p14="http://schemas.microsoft.com/office/powerpoint/2010/main" val="1309232532"/>
      </p:ext>
    </p:extLst>
  </p:cSld>
  <p:clrMapOvr>
    <a:masterClrMapping/>
  </p:clrMapOvr>
  <mc:AlternateContent xmlns:mc="http://schemas.openxmlformats.org/markup-compatibility/2006" xmlns:p14="http://schemas.microsoft.com/office/powerpoint/2010/main">
    <mc:Choice Requires="p14">
      <p:transition spd="slow" p14:dur="2000" advTm="80782"/>
    </mc:Choice>
    <mc:Fallback xmlns="">
      <p:transition spd="slow" advTm="80782"/>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5400" u="sng" dirty="0" smtClean="0">
                <a:latin typeface="Comic Sans MS" panose="030F0702030302020204" pitchFamily="66" charset="0"/>
              </a:rPr>
              <a:t>Jargon Buster: </a:t>
            </a:r>
            <a:endParaRPr lang="en-GB" sz="5400" u="sng" dirty="0">
              <a:latin typeface="Comic Sans MS" panose="030F0702030302020204" pitchFamily="66" charset="0"/>
            </a:endParaRPr>
          </a:p>
        </p:txBody>
      </p:sp>
      <p:sp>
        <p:nvSpPr>
          <p:cNvPr id="4" name="Content Placeholder 2"/>
          <p:cNvSpPr>
            <a:spLocks noGrp="1"/>
          </p:cNvSpPr>
          <p:nvPr>
            <p:ph idx="1"/>
          </p:nvPr>
        </p:nvSpPr>
        <p:spPr>
          <a:xfrm>
            <a:off x="1154954" y="2306320"/>
            <a:ext cx="8825659" cy="4460240"/>
          </a:xfrm>
        </p:spPr>
        <p:txBody>
          <a:bodyPr>
            <a:normAutofit/>
          </a:bodyPr>
          <a:lstStyle/>
          <a:p>
            <a:r>
              <a:rPr lang="en-GB" sz="1600" b="1" dirty="0" smtClean="0">
                <a:latin typeface="Comic Sans MS" panose="030F0702030302020204" pitchFamily="66" charset="0"/>
              </a:rPr>
              <a:t>Phoneme </a:t>
            </a:r>
            <a:r>
              <a:rPr lang="en-GB" sz="1600" dirty="0" smtClean="0">
                <a:latin typeface="Comic Sans MS" panose="030F0702030302020204" pitchFamily="66" charset="0"/>
              </a:rPr>
              <a:t>-  a unit of sound</a:t>
            </a:r>
          </a:p>
          <a:p>
            <a:r>
              <a:rPr lang="en-GB" sz="1600" b="1" dirty="0" smtClean="0">
                <a:latin typeface="Comic Sans MS" panose="030F0702030302020204" pitchFamily="66" charset="0"/>
              </a:rPr>
              <a:t>Grapheme</a:t>
            </a:r>
            <a:r>
              <a:rPr lang="en-GB" sz="1600" dirty="0" smtClean="0">
                <a:latin typeface="Comic Sans MS" panose="030F0702030302020204" pitchFamily="66" charset="0"/>
              </a:rPr>
              <a:t> – how a sound is written. </a:t>
            </a:r>
          </a:p>
          <a:p>
            <a:r>
              <a:rPr lang="en-GB" sz="1600" b="1" dirty="0" smtClean="0">
                <a:latin typeface="Comic Sans MS" panose="030F0702030302020204" pitchFamily="66" charset="0"/>
              </a:rPr>
              <a:t>Digraph</a:t>
            </a:r>
            <a:r>
              <a:rPr lang="en-GB" sz="1600" dirty="0" smtClean="0">
                <a:latin typeface="Comic Sans MS" panose="030F0702030302020204" pitchFamily="66" charset="0"/>
              </a:rPr>
              <a:t> – two letters that make one sound.</a:t>
            </a:r>
          </a:p>
          <a:p>
            <a:r>
              <a:rPr lang="en-GB" sz="1600" b="1" dirty="0" err="1" smtClean="0">
                <a:latin typeface="Comic Sans MS" panose="030F0702030302020204" pitchFamily="66" charset="0"/>
              </a:rPr>
              <a:t>Trigraph</a:t>
            </a:r>
            <a:r>
              <a:rPr lang="en-GB" sz="1600" b="1" dirty="0" smtClean="0">
                <a:latin typeface="Comic Sans MS" panose="030F0702030302020204" pitchFamily="66" charset="0"/>
              </a:rPr>
              <a:t> </a:t>
            </a:r>
            <a:r>
              <a:rPr lang="en-GB" sz="1600" dirty="0" smtClean="0">
                <a:latin typeface="Comic Sans MS" panose="030F0702030302020204" pitchFamily="66" charset="0"/>
              </a:rPr>
              <a:t>– three letters that make one sound. </a:t>
            </a:r>
          </a:p>
          <a:p>
            <a:r>
              <a:rPr lang="en-GB" sz="1600" b="1" dirty="0" smtClean="0">
                <a:latin typeface="Comic Sans MS" panose="030F0702030302020204" pitchFamily="66" charset="0"/>
              </a:rPr>
              <a:t>Nonsense word </a:t>
            </a:r>
            <a:r>
              <a:rPr lang="en-GB" sz="1600" dirty="0" smtClean="0">
                <a:latin typeface="Comic Sans MS" panose="030F0702030302020204" pitchFamily="66" charset="0"/>
              </a:rPr>
              <a:t>– a word that has no meaning, a random grouping of graphemes.  </a:t>
            </a:r>
          </a:p>
          <a:p>
            <a:r>
              <a:rPr lang="en-GB" sz="1600" b="1" dirty="0" smtClean="0">
                <a:latin typeface="Comic Sans MS" panose="030F0702030302020204" pitchFamily="66" charset="0"/>
              </a:rPr>
              <a:t>GPCs</a:t>
            </a:r>
            <a:r>
              <a:rPr lang="en-GB" sz="1600" dirty="0" smtClean="0">
                <a:latin typeface="Comic Sans MS" panose="030F0702030302020204" pitchFamily="66" charset="0"/>
              </a:rPr>
              <a:t> – the correspondence of a phoneme and the way it can be written (grapheme).</a:t>
            </a:r>
          </a:p>
          <a:p>
            <a:r>
              <a:rPr lang="en-GB" sz="1600" b="1" dirty="0" smtClean="0">
                <a:latin typeface="Comic Sans MS" panose="030F0702030302020204" pitchFamily="66" charset="0"/>
              </a:rPr>
              <a:t>Blending</a:t>
            </a:r>
            <a:r>
              <a:rPr lang="en-GB" sz="1600" dirty="0" smtClean="0">
                <a:latin typeface="Comic Sans MS" panose="030F0702030302020204" pitchFamily="66" charset="0"/>
              </a:rPr>
              <a:t> – reading a word by merging the phonemes together.</a:t>
            </a:r>
          </a:p>
          <a:p>
            <a:r>
              <a:rPr lang="en-GB" sz="1600" b="1" dirty="0" smtClean="0">
                <a:latin typeface="Comic Sans MS" panose="030F0702030302020204" pitchFamily="66" charset="0"/>
              </a:rPr>
              <a:t>Segmenting</a:t>
            </a:r>
            <a:r>
              <a:rPr lang="en-GB" sz="1600" dirty="0" smtClean="0">
                <a:latin typeface="Comic Sans MS" panose="030F0702030302020204" pitchFamily="66" charset="0"/>
              </a:rPr>
              <a:t> – stating the phonemes in a word in order to encode it (spell it/write it).</a:t>
            </a:r>
          </a:p>
          <a:p>
            <a:r>
              <a:rPr lang="en-GB" sz="1600" b="1" dirty="0" smtClean="0">
                <a:latin typeface="Comic Sans MS" panose="030F0702030302020204" pitchFamily="66" charset="0"/>
              </a:rPr>
              <a:t>Decode – </a:t>
            </a:r>
            <a:r>
              <a:rPr lang="en-GB" sz="1600" dirty="0" smtClean="0">
                <a:latin typeface="Comic Sans MS" panose="030F0702030302020204" pitchFamily="66" charset="0"/>
              </a:rPr>
              <a:t>reading a word.</a:t>
            </a:r>
          </a:p>
          <a:p>
            <a:r>
              <a:rPr lang="en-GB" sz="1600" b="1" dirty="0" smtClean="0">
                <a:latin typeface="Comic Sans MS" panose="030F0702030302020204" pitchFamily="66" charset="0"/>
              </a:rPr>
              <a:t>Encode</a:t>
            </a:r>
            <a:r>
              <a:rPr lang="en-GB" sz="1600" dirty="0" smtClean="0">
                <a:latin typeface="Comic Sans MS" panose="030F0702030302020204" pitchFamily="66" charset="0"/>
              </a:rPr>
              <a:t> – spelling a word.</a:t>
            </a:r>
          </a:p>
          <a:p>
            <a:r>
              <a:rPr lang="en-GB" sz="1600" b="1" dirty="0" smtClean="0">
                <a:latin typeface="Comic Sans MS" panose="030F0702030302020204" pitchFamily="66" charset="0"/>
              </a:rPr>
              <a:t>Phonics phase - </a:t>
            </a:r>
            <a:r>
              <a:rPr lang="en-GB" sz="1600" dirty="0" smtClean="0">
                <a:latin typeface="Comic Sans MS" panose="030F0702030302020204" pitchFamily="66" charset="0"/>
              </a:rPr>
              <a:t>the level in which a child is working. Phonics phases start at phase 1 in the EYFS and progresses through to phase 6 by the end of Year 1/start of Year 2.  </a:t>
            </a:r>
            <a:endParaRPr lang="en-GB" sz="2000" dirty="0" smtClean="0">
              <a:latin typeface="Comic Sans MS" panose="030F0702030302020204" pitchFamily="66" charset="0"/>
            </a:endParaRPr>
          </a:p>
          <a:p>
            <a:endParaRPr lang="en-GB" sz="2000" dirty="0" smtClean="0">
              <a:latin typeface="Comic Sans MS" panose="030F0702030302020204" pitchFamily="66" charset="0"/>
            </a:endParaRPr>
          </a:p>
          <a:p>
            <a:endParaRPr lang="en-GB" sz="2800" dirty="0" smtClean="0">
              <a:latin typeface="Comic Sans MS" panose="030F0702030302020204" pitchFamily="66" charset="0"/>
            </a:endParaRPr>
          </a:p>
          <a:p>
            <a:endParaRPr lang="en-GB" sz="2800" dirty="0">
              <a:latin typeface="Comic Sans MS" panose="030F0702030302020204" pitchFamily="66" charset="0"/>
            </a:endParaRPr>
          </a:p>
        </p:txBody>
      </p:sp>
    </p:spTree>
    <p:extLst>
      <p:ext uri="{BB962C8B-B14F-4D97-AF65-F5344CB8AC3E}">
        <p14:creationId xmlns:p14="http://schemas.microsoft.com/office/powerpoint/2010/main" val="3210960466"/>
      </p:ext>
    </p:extLst>
  </p:cSld>
  <p:clrMapOvr>
    <a:masterClrMapping/>
  </p:clrMapOvr>
  <mc:AlternateContent xmlns:mc="http://schemas.openxmlformats.org/markup-compatibility/2006" xmlns:p14="http://schemas.microsoft.com/office/powerpoint/2010/main">
    <mc:Choice Requires="p14">
      <p:transition spd="slow" p14:dur="2000" advTm="20734"/>
    </mc:Choice>
    <mc:Fallback xmlns="">
      <p:transition spd="slow" advTm="20734"/>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024128" y="339364"/>
            <a:ext cx="9720073" cy="5969995"/>
          </a:xfrm>
        </p:spPr>
        <p:txBody>
          <a:bodyPr>
            <a:normAutofit/>
          </a:bodyPr>
          <a:lstStyle/>
          <a:p>
            <a:endParaRPr lang="en-GB" sz="3200" dirty="0" smtClean="0">
              <a:latin typeface="Comic Sans MS" panose="030F0702030302020204" pitchFamily="66" charset="0"/>
            </a:endParaRPr>
          </a:p>
          <a:p>
            <a:pPr marL="0" indent="0">
              <a:buNone/>
            </a:pPr>
            <a:r>
              <a:rPr lang="en-GB" sz="5400" b="1" u="sng" dirty="0" smtClean="0">
                <a:solidFill>
                  <a:schemeClr val="bg1"/>
                </a:solidFill>
                <a:latin typeface="Comic Sans MS" panose="030F0702030302020204" pitchFamily="66" charset="0"/>
              </a:rPr>
              <a:t>What is phonics?</a:t>
            </a:r>
            <a:endParaRPr lang="en-GB" sz="5400" b="1" u="sng" dirty="0">
              <a:solidFill>
                <a:schemeClr val="bg1"/>
              </a:solidFill>
              <a:latin typeface="Comic Sans MS" panose="030F0702030302020204" pitchFamily="66" charset="0"/>
            </a:endParaRPr>
          </a:p>
          <a:p>
            <a:endParaRPr lang="en-GB" sz="3200" dirty="0" smtClean="0">
              <a:latin typeface="Comic Sans MS" panose="030F0702030302020204" pitchFamily="66" charset="0"/>
            </a:endParaRPr>
          </a:p>
          <a:p>
            <a:pPr marL="0" indent="0">
              <a:buNone/>
            </a:pPr>
            <a:endParaRPr lang="en-GB" sz="2400" dirty="0" smtClean="0">
              <a:latin typeface="Comic Sans MS" panose="030F0702030302020204" pitchFamily="66" charset="0"/>
            </a:endParaRPr>
          </a:p>
          <a:p>
            <a:pPr marL="0" indent="0">
              <a:buNone/>
            </a:pPr>
            <a:r>
              <a:rPr lang="en-GB" sz="2400" dirty="0" smtClean="0">
                <a:latin typeface="Comic Sans MS" panose="030F0702030302020204" pitchFamily="66" charset="0"/>
              </a:rPr>
              <a:t>There </a:t>
            </a:r>
            <a:r>
              <a:rPr lang="en-GB" sz="2400" dirty="0">
                <a:latin typeface="Comic Sans MS" panose="030F0702030302020204" pitchFamily="66" charset="0"/>
              </a:rPr>
              <a:t>has been a huge shift in the past few years in how we teach reading in UK schools. This is having a </a:t>
            </a:r>
            <a:r>
              <a:rPr lang="en-GB" sz="2400" dirty="0" smtClean="0">
                <a:latin typeface="Comic Sans MS" panose="030F0702030302020204" pitchFamily="66" charset="0"/>
              </a:rPr>
              <a:t>positive </a:t>
            </a:r>
            <a:r>
              <a:rPr lang="en-GB" sz="2400" dirty="0">
                <a:latin typeface="Comic Sans MS" panose="030F0702030302020204" pitchFamily="66" charset="0"/>
              </a:rPr>
              <a:t>impact </a:t>
            </a:r>
            <a:r>
              <a:rPr lang="en-GB" sz="2400" dirty="0" smtClean="0">
                <a:latin typeface="Comic Sans MS" panose="030F0702030302020204" pitchFamily="66" charset="0"/>
              </a:rPr>
              <a:t>on </a:t>
            </a:r>
            <a:r>
              <a:rPr lang="en-GB" sz="2400" dirty="0">
                <a:latin typeface="Comic Sans MS" panose="030F0702030302020204" pitchFamily="66" charset="0"/>
              </a:rPr>
              <a:t>helping many children learn to read and spell. Phonics is recommended as the first strategy that children should be taught in helping them learn to read. It runs alongside other teaching methods such as Guided Reading and Shared Reading to help children develop all the other vital reading skills and hopefully give them a real love of reading</a:t>
            </a:r>
            <a:r>
              <a:rPr lang="en-GB" sz="2400" dirty="0" smtClean="0">
                <a:latin typeface="Comic Sans MS" panose="030F0702030302020204" pitchFamily="66" charset="0"/>
              </a:rPr>
              <a:t>.</a:t>
            </a:r>
          </a:p>
          <a:p>
            <a:endParaRPr lang="en-GB" dirty="0" smtClean="0"/>
          </a:p>
        </p:txBody>
      </p:sp>
    </p:spTree>
    <p:extLst>
      <p:ext uri="{BB962C8B-B14F-4D97-AF65-F5344CB8AC3E}">
        <p14:creationId xmlns:p14="http://schemas.microsoft.com/office/powerpoint/2010/main" val="2870553279"/>
      </p:ext>
    </p:extLst>
  </p:cSld>
  <p:clrMapOvr>
    <a:masterClrMapping/>
  </p:clrMapOvr>
  <mc:AlternateContent xmlns:mc="http://schemas.openxmlformats.org/markup-compatibility/2006" xmlns:p14="http://schemas.microsoft.com/office/powerpoint/2010/main">
    <mc:Choice Requires="p14">
      <p:transition spd="slow" p14:dur="2000" advTm="15504"/>
    </mc:Choice>
    <mc:Fallback xmlns="">
      <p:transition spd="slow" advTm="15504"/>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562708"/>
            <a:ext cx="9720073" cy="5746652"/>
          </a:xfrm>
        </p:spPr>
        <p:txBody>
          <a:bodyPr>
            <a:normAutofit/>
          </a:bodyPr>
          <a:lstStyle/>
          <a:p>
            <a:pPr marL="0" indent="0" fontAlgn="base">
              <a:buNone/>
            </a:pPr>
            <a:r>
              <a:rPr lang="en-GB" sz="4800" b="1" u="sng" dirty="0" smtClean="0">
                <a:solidFill>
                  <a:schemeClr val="bg1"/>
                </a:solidFill>
                <a:latin typeface="Comic Sans MS" panose="030F0702030302020204" pitchFamily="66" charset="0"/>
              </a:rPr>
              <a:t>So, what </a:t>
            </a:r>
            <a:r>
              <a:rPr lang="en-GB" sz="4800" b="1" u="sng" dirty="0">
                <a:solidFill>
                  <a:schemeClr val="bg1"/>
                </a:solidFill>
                <a:latin typeface="Comic Sans MS" panose="030F0702030302020204" pitchFamily="66" charset="0"/>
              </a:rPr>
              <a:t>exactly is phonics</a:t>
            </a:r>
            <a:r>
              <a:rPr lang="en-GB" sz="4800" b="1" u="sng" dirty="0" smtClean="0">
                <a:solidFill>
                  <a:schemeClr val="bg1"/>
                </a:solidFill>
                <a:latin typeface="Comic Sans MS" panose="030F0702030302020204" pitchFamily="66" charset="0"/>
              </a:rPr>
              <a:t>?</a:t>
            </a:r>
            <a:endParaRPr lang="en-GB" sz="2800" dirty="0" smtClean="0">
              <a:latin typeface="Comic Sans MS" panose="030F0702030302020204" pitchFamily="66" charset="0"/>
            </a:endParaRPr>
          </a:p>
          <a:p>
            <a:pPr fontAlgn="base"/>
            <a:endParaRPr lang="en-GB" sz="2600" dirty="0" smtClean="0">
              <a:latin typeface="Comic Sans MS" panose="030F0702030302020204" pitchFamily="66" charset="0"/>
            </a:endParaRPr>
          </a:p>
          <a:p>
            <a:pPr fontAlgn="base"/>
            <a:endParaRPr lang="en-GB" sz="2600" dirty="0">
              <a:latin typeface="Comic Sans MS" panose="030F0702030302020204" pitchFamily="66" charset="0"/>
            </a:endParaRPr>
          </a:p>
          <a:p>
            <a:pPr fontAlgn="base"/>
            <a:r>
              <a:rPr lang="en-GB" sz="2600" dirty="0" smtClean="0">
                <a:latin typeface="Comic Sans MS" panose="030F0702030302020204" pitchFamily="66" charset="0"/>
              </a:rPr>
              <a:t>Words </a:t>
            </a:r>
            <a:r>
              <a:rPr lang="en-GB" sz="2600" dirty="0">
                <a:latin typeface="Comic Sans MS" panose="030F0702030302020204" pitchFamily="66" charset="0"/>
              </a:rPr>
              <a:t>are made up from small units of sound called phonemes. Phonics teaches children to be able to listen carefully and identify the phonemes that make up each word. This helps children to learn to read words and to spell </a:t>
            </a:r>
            <a:r>
              <a:rPr lang="en-GB" sz="2600" dirty="0" smtClean="0">
                <a:latin typeface="Comic Sans MS" panose="030F0702030302020204" pitchFamily="66" charset="0"/>
              </a:rPr>
              <a:t>words.</a:t>
            </a:r>
          </a:p>
          <a:p>
            <a:pPr fontAlgn="base"/>
            <a:endParaRPr lang="en-GB" sz="2600" dirty="0">
              <a:latin typeface="Comic Sans MS" panose="030F0702030302020204" pitchFamily="66" charset="0"/>
            </a:endParaRPr>
          </a:p>
          <a:p>
            <a:pPr fontAlgn="base"/>
            <a:r>
              <a:rPr lang="en-GB" sz="2600" dirty="0">
                <a:latin typeface="Comic Sans MS" panose="030F0702030302020204" pitchFamily="66" charset="0"/>
              </a:rPr>
              <a:t>In </a:t>
            </a:r>
            <a:r>
              <a:rPr lang="en-GB" sz="2600" dirty="0" smtClean="0">
                <a:latin typeface="Comic Sans MS" panose="030F0702030302020204" pitchFamily="66" charset="0"/>
              </a:rPr>
              <a:t>phonics </a:t>
            </a:r>
            <a:r>
              <a:rPr lang="en-GB" sz="2600" dirty="0">
                <a:latin typeface="Comic Sans MS" panose="030F0702030302020204" pitchFamily="66" charset="0"/>
              </a:rPr>
              <a:t>children are taught three </a:t>
            </a:r>
            <a:r>
              <a:rPr lang="en-GB" sz="2600" dirty="0" smtClean="0">
                <a:latin typeface="Comic Sans MS" panose="030F0702030302020204" pitchFamily="66" charset="0"/>
              </a:rPr>
              <a:t>main skills…</a:t>
            </a:r>
            <a:endParaRPr lang="en-GB" sz="2600" dirty="0">
              <a:latin typeface="Comic Sans MS" panose="030F0702030302020204" pitchFamily="66" charset="0"/>
            </a:endParaRPr>
          </a:p>
          <a:p>
            <a:endParaRPr lang="en-GB" dirty="0"/>
          </a:p>
        </p:txBody>
      </p:sp>
    </p:spTree>
    <p:extLst>
      <p:ext uri="{BB962C8B-B14F-4D97-AF65-F5344CB8AC3E}">
        <p14:creationId xmlns:p14="http://schemas.microsoft.com/office/powerpoint/2010/main" val="3109470913"/>
      </p:ext>
    </p:extLst>
  </p:cSld>
  <p:clrMapOvr>
    <a:masterClrMapping/>
  </p:clrMapOvr>
  <mc:AlternateContent xmlns:mc="http://schemas.openxmlformats.org/markup-compatibility/2006" xmlns:p14="http://schemas.microsoft.com/office/powerpoint/2010/main">
    <mc:Choice Requires="p14">
      <p:transition spd="slow" p14:dur="2000" advTm="22833"/>
    </mc:Choice>
    <mc:Fallback xmlns="">
      <p:transition spd="slow" advTm="22833"/>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6421" y="512347"/>
            <a:ext cx="9720073" cy="5806440"/>
          </a:xfrm>
        </p:spPr>
        <p:txBody>
          <a:bodyPr/>
          <a:lstStyle/>
          <a:p>
            <a:pPr fontAlgn="base"/>
            <a:endParaRPr lang="en-GB" b="1" dirty="0"/>
          </a:p>
          <a:p>
            <a:pPr marL="0" indent="0" fontAlgn="base">
              <a:buNone/>
            </a:pPr>
            <a:r>
              <a:rPr lang="en-GB" sz="5400" b="1" u="sng" dirty="0" smtClean="0">
                <a:solidFill>
                  <a:schemeClr val="bg1"/>
                </a:solidFill>
                <a:latin typeface="Comic Sans MS" panose="030F0702030302020204" pitchFamily="66" charset="0"/>
              </a:rPr>
              <a:t>GPCs</a:t>
            </a:r>
          </a:p>
          <a:p>
            <a:pPr marL="0" indent="0" fontAlgn="base">
              <a:buNone/>
            </a:pPr>
            <a:endParaRPr lang="en-GB" sz="2800" dirty="0" smtClean="0">
              <a:latin typeface="Comic Sans MS" panose="030F0702030302020204" pitchFamily="66" charset="0"/>
            </a:endParaRPr>
          </a:p>
          <a:p>
            <a:pPr fontAlgn="base"/>
            <a:endParaRPr lang="en-GB" sz="2400" dirty="0" smtClean="0">
              <a:latin typeface="Comic Sans MS" panose="030F0702030302020204" pitchFamily="66" charset="0"/>
            </a:endParaRPr>
          </a:p>
          <a:p>
            <a:pPr fontAlgn="base"/>
            <a:endParaRPr lang="en-GB" sz="2400" dirty="0">
              <a:latin typeface="Comic Sans MS" panose="030F0702030302020204" pitchFamily="66" charset="0"/>
            </a:endParaRPr>
          </a:p>
          <a:p>
            <a:pPr fontAlgn="base"/>
            <a:r>
              <a:rPr lang="en-GB" sz="2400" dirty="0" smtClean="0">
                <a:latin typeface="Comic Sans MS" panose="030F0702030302020204" pitchFamily="66" charset="0"/>
              </a:rPr>
              <a:t>Children </a:t>
            </a:r>
            <a:r>
              <a:rPr lang="en-GB" sz="2400" dirty="0">
                <a:latin typeface="Comic Sans MS" panose="030F0702030302020204" pitchFamily="66" charset="0"/>
              </a:rPr>
              <a:t>are taught GPCs. This stands for grapheme phoneme correspondences. This simply means that they are taught all the phonemes in the English language and </a:t>
            </a:r>
            <a:r>
              <a:rPr lang="en-GB" sz="2400" dirty="0" smtClean="0">
                <a:latin typeface="Comic Sans MS" panose="030F0702030302020204" pitchFamily="66" charset="0"/>
              </a:rPr>
              <a:t>the different ways </a:t>
            </a:r>
            <a:r>
              <a:rPr lang="en-GB" sz="2400" dirty="0">
                <a:latin typeface="Comic Sans MS" panose="030F0702030302020204" pitchFamily="66" charset="0"/>
              </a:rPr>
              <a:t>of writing </a:t>
            </a:r>
            <a:r>
              <a:rPr lang="en-GB" sz="2400" dirty="0" smtClean="0">
                <a:latin typeface="Comic Sans MS" panose="030F0702030302020204" pitchFamily="66" charset="0"/>
              </a:rPr>
              <a:t>them. </a:t>
            </a:r>
            <a:r>
              <a:rPr lang="en-GB" sz="2400" dirty="0">
                <a:latin typeface="Comic Sans MS" panose="030F0702030302020204" pitchFamily="66" charset="0"/>
              </a:rPr>
              <a:t>These sounds are taught in a particular order. </a:t>
            </a:r>
            <a:endParaRPr lang="en-GB" sz="1600" dirty="0"/>
          </a:p>
        </p:txBody>
      </p:sp>
    </p:spTree>
    <p:extLst>
      <p:ext uri="{BB962C8B-B14F-4D97-AF65-F5344CB8AC3E}">
        <p14:creationId xmlns:p14="http://schemas.microsoft.com/office/powerpoint/2010/main" val="1072035135"/>
      </p:ext>
    </p:extLst>
  </p:cSld>
  <p:clrMapOvr>
    <a:masterClrMapping/>
  </p:clrMapOvr>
  <mc:AlternateContent xmlns:mc="http://schemas.openxmlformats.org/markup-compatibility/2006" xmlns:p14="http://schemas.microsoft.com/office/powerpoint/2010/main">
    <mc:Choice Requires="p14">
      <p:transition spd="slow" p14:dur="2000" advTm="30462"/>
    </mc:Choice>
    <mc:Fallback xmlns="">
      <p:transition spd="slow" advTm="30462"/>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024128" y="731520"/>
            <a:ext cx="9720073" cy="5577840"/>
          </a:xfrm>
        </p:spPr>
        <p:txBody>
          <a:bodyPr/>
          <a:lstStyle/>
          <a:p>
            <a:pPr marL="0" indent="0" fontAlgn="base">
              <a:buNone/>
            </a:pPr>
            <a:r>
              <a:rPr lang="en-GB" sz="5400" b="1" u="sng" dirty="0" smtClean="0">
                <a:solidFill>
                  <a:schemeClr val="bg1"/>
                </a:solidFill>
                <a:latin typeface="Comic Sans MS" panose="030F0702030302020204" pitchFamily="66" charset="0"/>
              </a:rPr>
              <a:t>Blending</a:t>
            </a:r>
          </a:p>
          <a:p>
            <a:pPr fontAlgn="base"/>
            <a:endParaRPr lang="en-GB" sz="2800" dirty="0">
              <a:latin typeface="Comic Sans MS" panose="030F0702030302020204" pitchFamily="66" charset="0"/>
            </a:endParaRPr>
          </a:p>
          <a:p>
            <a:pPr fontAlgn="base"/>
            <a:endParaRPr lang="en-GB" sz="2800" dirty="0" smtClean="0">
              <a:latin typeface="Comic Sans MS" panose="030F0702030302020204" pitchFamily="66" charset="0"/>
            </a:endParaRPr>
          </a:p>
          <a:p>
            <a:pPr fontAlgn="base"/>
            <a:endParaRPr lang="en-GB" sz="2400" dirty="0" smtClean="0">
              <a:latin typeface="Comic Sans MS" panose="030F0702030302020204" pitchFamily="66" charset="0"/>
            </a:endParaRPr>
          </a:p>
          <a:p>
            <a:pPr fontAlgn="base"/>
            <a:r>
              <a:rPr lang="en-GB" sz="2400" dirty="0" smtClean="0">
                <a:latin typeface="Comic Sans MS" panose="030F0702030302020204" pitchFamily="66" charset="0"/>
              </a:rPr>
              <a:t>Children </a:t>
            </a:r>
            <a:r>
              <a:rPr lang="en-GB" sz="2400" dirty="0">
                <a:latin typeface="Comic Sans MS" panose="030F0702030302020204" pitchFamily="66" charset="0"/>
              </a:rPr>
              <a:t>are taught to be able to blend. This is when children say the sounds that make up a word and are able to merge the sounds together until they can hear what the word is. This skill is vital in learning to read.</a:t>
            </a:r>
          </a:p>
          <a:p>
            <a:endParaRPr lang="en-GB" dirty="0"/>
          </a:p>
        </p:txBody>
      </p:sp>
    </p:spTree>
    <p:extLst>
      <p:ext uri="{BB962C8B-B14F-4D97-AF65-F5344CB8AC3E}">
        <p14:creationId xmlns:p14="http://schemas.microsoft.com/office/powerpoint/2010/main" val="1535653957"/>
      </p:ext>
    </p:extLst>
  </p:cSld>
  <p:clrMapOvr>
    <a:masterClrMapping/>
  </p:clrMapOvr>
  <mc:AlternateContent xmlns:mc="http://schemas.openxmlformats.org/markup-compatibility/2006" xmlns:p14="http://schemas.microsoft.com/office/powerpoint/2010/main">
    <mc:Choice Requires="p14">
      <p:transition spd="slow" p14:dur="2000" advTm="19677"/>
    </mc:Choice>
    <mc:Fallback xmlns="">
      <p:transition spd="slow" advTm="19677"/>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5400" b="1" u="sng" dirty="0">
                <a:latin typeface="Comic Sans MS" panose="030F0702030302020204" pitchFamily="66" charset="0"/>
              </a:rPr>
              <a:t>S</a:t>
            </a:r>
            <a:r>
              <a:rPr lang="en-GB" sz="5400" b="1" u="sng" dirty="0" smtClean="0">
                <a:latin typeface="Comic Sans MS" panose="030F0702030302020204" pitchFamily="66" charset="0"/>
              </a:rPr>
              <a:t>egmenting</a:t>
            </a:r>
            <a:r>
              <a:rPr lang="en-GB" b="1" dirty="0">
                <a:latin typeface="Comic Sans MS" panose="030F0702030302020204" pitchFamily="66" charset="0"/>
              </a:rPr>
              <a:t/>
            </a:r>
            <a:br>
              <a:rPr lang="en-GB" b="1" dirty="0">
                <a:latin typeface="Comic Sans MS" panose="030F0702030302020204" pitchFamily="66" charset="0"/>
              </a:rPr>
            </a:b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pPr fontAlgn="base"/>
            <a:endParaRPr lang="en-GB" sz="2400" dirty="0" smtClean="0">
              <a:latin typeface="Comic Sans MS" panose="030F0702030302020204" pitchFamily="66" charset="0"/>
            </a:endParaRPr>
          </a:p>
          <a:p>
            <a:pPr fontAlgn="base"/>
            <a:endParaRPr lang="en-GB" sz="2400" dirty="0">
              <a:latin typeface="Comic Sans MS" panose="030F0702030302020204" pitchFamily="66" charset="0"/>
            </a:endParaRPr>
          </a:p>
          <a:p>
            <a:pPr fontAlgn="base"/>
            <a:r>
              <a:rPr lang="en-GB" sz="2400" dirty="0" smtClean="0">
                <a:latin typeface="Comic Sans MS" panose="030F0702030302020204" pitchFamily="66" charset="0"/>
              </a:rPr>
              <a:t>Children </a:t>
            </a:r>
            <a:r>
              <a:rPr lang="en-GB" sz="2400" dirty="0">
                <a:latin typeface="Comic Sans MS" panose="030F0702030302020204" pitchFamily="66" charset="0"/>
              </a:rPr>
              <a:t>are also taught to segment. This is the opposite of blending. Children are able to say a word and then break it up into the phonemes that make it up. This skill is vital in being able to spell words.</a:t>
            </a:r>
          </a:p>
          <a:p>
            <a:endParaRPr lang="en-GB" dirty="0"/>
          </a:p>
        </p:txBody>
      </p:sp>
    </p:spTree>
    <p:extLst>
      <p:ext uri="{BB962C8B-B14F-4D97-AF65-F5344CB8AC3E}">
        <p14:creationId xmlns:p14="http://schemas.microsoft.com/office/powerpoint/2010/main" val="1170144177"/>
      </p:ext>
    </p:extLst>
  </p:cSld>
  <p:clrMapOvr>
    <a:masterClrMapping/>
  </p:clrMapOvr>
  <mc:AlternateContent xmlns:mc="http://schemas.openxmlformats.org/markup-compatibility/2006" xmlns:p14="http://schemas.microsoft.com/office/powerpoint/2010/main">
    <mc:Choice Requires="p14">
      <p:transition spd="slow" p14:dur="2000" advTm="14040"/>
    </mc:Choice>
    <mc:Fallback xmlns="">
      <p:transition spd="slow" advTm="1404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5400" b="1" u="sng" dirty="0" smtClean="0">
                <a:latin typeface="Comic Sans MS" panose="030F0702030302020204" pitchFamily="66" charset="0"/>
              </a:rPr>
              <a:t>Sound buttons</a:t>
            </a:r>
            <a:endParaRPr lang="en-GB" sz="5400" b="1" u="sng" dirty="0">
              <a:latin typeface="Comic Sans MS" panose="030F0702030302020204" pitchFamily="66" charset="0"/>
            </a:endParaRPr>
          </a:p>
        </p:txBody>
      </p:sp>
      <p:sp>
        <p:nvSpPr>
          <p:cNvPr id="3" name="Content Placeholder 2"/>
          <p:cNvSpPr>
            <a:spLocks noGrp="1"/>
          </p:cNvSpPr>
          <p:nvPr>
            <p:ph idx="1"/>
          </p:nvPr>
        </p:nvSpPr>
        <p:spPr>
          <a:xfrm>
            <a:off x="1352917" y="2669488"/>
            <a:ext cx="9591603" cy="3416300"/>
          </a:xfrm>
        </p:spPr>
        <p:txBody>
          <a:bodyPr>
            <a:normAutofit lnSpcReduction="10000"/>
          </a:bodyPr>
          <a:lstStyle/>
          <a:p>
            <a:r>
              <a:rPr lang="en-GB" sz="2800" dirty="0" smtClean="0">
                <a:latin typeface="Comic Sans MS" panose="030F0702030302020204" pitchFamily="66" charset="0"/>
              </a:rPr>
              <a:t>We use sound buttons to help identify the different sounds in a word. </a:t>
            </a:r>
          </a:p>
          <a:p>
            <a:r>
              <a:rPr lang="en-GB" sz="2800" dirty="0" smtClean="0">
                <a:latin typeface="Comic Sans MS" panose="030F0702030302020204" pitchFamily="66" charset="0"/>
              </a:rPr>
              <a:t>For single letter graphemes we use a dot.</a:t>
            </a:r>
          </a:p>
          <a:p>
            <a:endParaRPr lang="en-GB" sz="2800" dirty="0" smtClean="0">
              <a:latin typeface="Comic Sans MS" panose="030F0702030302020204" pitchFamily="66" charset="0"/>
            </a:endParaRPr>
          </a:p>
          <a:p>
            <a:r>
              <a:rPr lang="en-GB" sz="2800" dirty="0" smtClean="0">
                <a:latin typeface="Comic Sans MS" panose="030F0702030302020204" pitchFamily="66" charset="0"/>
              </a:rPr>
              <a:t>For digraphs and </a:t>
            </a:r>
            <a:r>
              <a:rPr lang="en-GB" sz="2800" dirty="0" err="1" smtClean="0">
                <a:latin typeface="Comic Sans MS" panose="030F0702030302020204" pitchFamily="66" charset="0"/>
              </a:rPr>
              <a:t>trigraphs</a:t>
            </a:r>
            <a:r>
              <a:rPr lang="en-GB" sz="2800" dirty="0" smtClean="0">
                <a:latin typeface="Comic Sans MS" panose="030F0702030302020204" pitchFamily="66" charset="0"/>
              </a:rPr>
              <a:t> we use a line.</a:t>
            </a:r>
          </a:p>
          <a:p>
            <a:endParaRPr lang="en-GB" sz="2800" dirty="0" smtClean="0">
              <a:latin typeface="Comic Sans MS" panose="030F0702030302020204" pitchFamily="66" charset="0"/>
            </a:endParaRPr>
          </a:p>
          <a:p>
            <a:r>
              <a:rPr lang="en-GB" sz="2800" dirty="0" smtClean="0">
                <a:latin typeface="Comic Sans MS" panose="030F0702030302020204" pitchFamily="66" charset="0"/>
              </a:rPr>
              <a:t>For split vowel digraphs we use a ‘bridge line’.</a:t>
            </a:r>
          </a:p>
          <a:p>
            <a:pPr marL="0" indent="0">
              <a:buNone/>
            </a:pPr>
            <a:endParaRPr lang="en-GB" sz="2800" dirty="0">
              <a:latin typeface="Comic Sans MS" panose="030F0702030302020204" pitchFamily="66" charset="0"/>
            </a:endParaRPr>
          </a:p>
        </p:txBody>
      </p:sp>
      <p:pic>
        <p:nvPicPr>
          <p:cNvPr id="1026" name="Picture 2" descr="Phase 2 Sound Button Word Cards (SB1070) - SparkleBox"/>
          <p:cNvPicPr>
            <a:picLocks noChangeAspect="1" noChangeArrowheads="1"/>
          </p:cNvPicPr>
          <p:nvPr/>
        </p:nvPicPr>
        <p:blipFill rotWithShape="1">
          <a:blip r:embed="rId2">
            <a:extLst>
              <a:ext uri="{28A0092B-C50C-407E-A947-70E740481C1C}">
                <a14:useLocalDpi xmlns:a14="http://schemas.microsoft.com/office/drawing/2010/main" val="0"/>
              </a:ext>
            </a:extLst>
          </a:blip>
          <a:srcRect l="3401" t="53434" r="6495" b="5402"/>
          <a:stretch/>
        </p:blipFill>
        <p:spPr bwMode="auto">
          <a:xfrm>
            <a:off x="8726848" y="3487883"/>
            <a:ext cx="2059758" cy="66459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n Essential Guide to Teaching Phonics in Early Years"/>
          <p:cNvPicPr>
            <a:picLocks noChangeAspect="1" noChangeArrowheads="1"/>
          </p:cNvPicPr>
          <p:nvPr/>
        </p:nvPicPr>
        <p:blipFill rotWithShape="1">
          <a:blip r:embed="rId3">
            <a:extLst>
              <a:ext uri="{28A0092B-C50C-407E-A947-70E740481C1C}">
                <a14:useLocalDpi xmlns:a14="http://schemas.microsoft.com/office/drawing/2010/main" val="0"/>
              </a:ext>
            </a:extLst>
          </a:blip>
          <a:srcRect l="48913" t="55660" b="7684"/>
          <a:stretch/>
        </p:blipFill>
        <p:spPr bwMode="auto">
          <a:xfrm>
            <a:off x="8505318" y="4456592"/>
            <a:ext cx="3141634" cy="78028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honics Workshop Jenny Violette Thank everyone for coming - ppt download"/>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33392" t="29703" r="34617" b="33698"/>
          <a:stretch/>
        </p:blipFill>
        <p:spPr bwMode="auto">
          <a:xfrm>
            <a:off x="9412032" y="5536621"/>
            <a:ext cx="1008669" cy="6490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3639031"/>
      </p:ext>
    </p:extLst>
  </p:cSld>
  <p:clrMapOvr>
    <a:masterClrMapping/>
  </p:clrMapOvr>
  <mc:AlternateContent xmlns:mc="http://schemas.openxmlformats.org/markup-compatibility/2006" xmlns:p14="http://schemas.microsoft.com/office/powerpoint/2010/main">
    <mc:Choice Requires="p14">
      <p:transition spd="slow" p14:dur="2000" advTm="46560"/>
    </mc:Choice>
    <mc:Fallback xmlns="">
      <p:transition spd="slow" advTm="4656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076" y="836508"/>
            <a:ext cx="8761413" cy="706964"/>
          </a:xfrm>
        </p:spPr>
        <p:txBody>
          <a:bodyPr/>
          <a:lstStyle/>
          <a:p>
            <a:r>
              <a:rPr lang="en-GB" sz="5400" b="1" u="sng" dirty="0" smtClean="0">
                <a:latin typeface="Comic Sans MS" panose="030F0702030302020204" pitchFamily="66" charset="0"/>
              </a:rPr>
              <a:t>The Phonics Screening Check…</a:t>
            </a:r>
            <a:endParaRPr lang="en-GB" sz="5400" b="1" u="sng" dirty="0">
              <a:latin typeface="Comic Sans MS" panose="030F0702030302020204" pitchFamily="66" charset="0"/>
            </a:endParaRPr>
          </a:p>
        </p:txBody>
      </p:sp>
      <p:sp>
        <p:nvSpPr>
          <p:cNvPr id="5" name="Content Placeholder 2"/>
          <p:cNvSpPr>
            <a:spLocks noGrp="1"/>
          </p:cNvSpPr>
          <p:nvPr>
            <p:ph idx="1"/>
          </p:nvPr>
        </p:nvSpPr>
        <p:spPr>
          <a:xfrm>
            <a:off x="1154952" y="2462098"/>
            <a:ext cx="8825659" cy="3416300"/>
          </a:xfrm>
        </p:spPr>
        <p:txBody>
          <a:bodyPr>
            <a:normAutofit lnSpcReduction="10000"/>
          </a:bodyPr>
          <a:lstStyle/>
          <a:p>
            <a:pPr fontAlgn="base"/>
            <a:r>
              <a:rPr lang="en-GB" sz="2600" dirty="0" smtClean="0">
                <a:latin typeface="Comic Sans MS" panose="030F0702030302020204" pitchFamily="66" charset="0"/>
              </a:rPr>
              <a:t>Every year during the Summer term, children in Year 1 sit the phonics screening check. This requires them to read 40 words accurately using their knowledge of phonics. </a:t>
            </a:r>
          </a:p>
          <a:p>
            <a:pPr fontAlgn="base"/>
            <a:r>
              <a:rPr lang="en-GB" sz="2600" dirty="0" smtClean="0">
                <a:latin typeface="Comic Sans MS" panose="030F0702030302020204" pitchFamily="66" charset="0"/>
              </a:rPr>
              <a:t>There are 20 real words and 20 nonsense words. The children must decode each word and read it correctly. </a:t>
            </a:r>
          </a:p>
          <a:p>
            <a:pPr fontAlgn="base"/>
            <a:r>
              <a:rPr lang="en-GB" sz="2600" dirty="0" smtClean="0">
                <a:latin typeface="Comic Sans MS" panose="030F0702030302020204" pitchFamily="66" charset="0"/>
              </a:rPr>
              <a:t>There is no written element to the phonics screening.</a:t>
            </a:r>
            <a:endParaRPr lang="en-GB" sz="2600" dirty="0">
              <a:latin typeface="Comic Sans MS" panose="030F0702030302020204" pitchFamily="66" charset="0"/>
            </a:endParaRPr>
          </a:p>
          <a:p>
            <a:endParaRPr lang="en-GB" dirty="0"/>
          </a:p>
        </p:txBody>
      </p:sp>
    </p:spTree>
    <p:extLst>
      <p:ext uri="{BB962C8B-B14F-4D97-AF65-F5344CB8AC3E}">
        <p14:creationId xmlns:p14="http://schemas.microsoft.com/office/powerpoint/2010/main" val="2653703345"/>
      </p:ext>
    </p:extLst>
  </p:cSld>
  <p:clrMapOvr>
    <a:masterClrMapping/>
  </p:clrMapOvr>
  <mc:AlternateContent xmlns:mc="http://schemas.openxmlformats.org/markup-compatibility/2006" xmlns:p14="http://schemas.microsoft.com/office/powerpoint/2010/main">
    <mc:Choice Requires="p14">
      <p:transition spd="slow" p14:dur="2000" advTm="27397"/>
    </mc:Choice>
    <mc:Fallback xmlns="">
      <p:transition spd="slow" advTm="27397"/>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436</TotalTime>
  <Words>1005</Words>
  <Application>Microsoft Office PowerPoint</Application>
  <PresentationFormat>Widescreen</PresentationFormat>
  <Paragraphs>89</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Century Gothic</vt:lpstr>
      <vt:lpstr>Comic Sans MS</vt:lpstr>
      <vt:lpstr>Wingdings 3</vt:lpstr>
      <vt:lpstr>Ion Boardroom</vt:lpstr>
      <vt:lpstr>KS1 Phonics Workshop Phonics and the Phonics Screening Check</vt:lpstr>
      <vt:lpstr>Jargon Buster: </vt:lpstr>
      <vt:lpstr>PowerPoint Presentation</vt:lpstr>
      <vt:lpstr>PowerPoint Presentation</vt:lpstr>
      <vt:lpstr>PowerPoint Presentation</vt:lpstr>
      <vt:lpstr>PowerPoint Presentation</vt:lpstr>
      <vt:lpstr>Segmenting </vt:lpstr>
      <vt:lpstr>Sound buttons</vt:lpstr>
      <vt:lpstr>The Phonics Screening Check…</vt:lpstr>
      <vt:lpstr>PowerPoint Presentation</vt:lpstr>
      <vt:lpstr>What does the Phonics Screening look like?</vt:lpstr>
      <vt:lpstr>Supporting your child at home…</vt:lpstr>
      <vt:lpstr>GPCs and actions…</vt:lpstr>
      <vt:lpstr>Alternative GPCs</vt:lpstr>
      <vt:lpstr>Split Vowel Digraphs</vt:lpstr>
      <vt:lpstr>Useful websites:</vt:lpstr>
    </vt:vector>
  </TitlesOfParts>
  <Company>Lancashire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Ks1 PHONICS wORKSHOP</dc:title>
  <dc:creator>Alexander Thomas</dc:creator>
  <cp:lastModifiedBy>Alexander Thomas</cp:lastModifiedBy>
  <cp:revision>36</cp:revision>
  <dcterms:created xsi:type="dcterms:W3CDTF">2020-10-12T07:03:58Z</dcterms:created>
  <dcterms:modified xsi:type="dcterms:W3CDTF">2020-10-14T18:41:08Z</dcterms:modified>
</cp:coreProperties>
</file>